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rts/chart6.xml" ContentType="application/vnd.openxmlformats-officedocument.drawingml.chart+xml"/>
  <Override PartName="/ppt/charts/chart7.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6" r:id="rId3"/>
    <p:sldId id="257" r:id="rId4"/>
    <p:sldId id="258" r:id="rId5"/>
    <p:sldId id="259" r:id="rId6"/>
    <p:sldId id="261" r:id="rId7"/>
    <p:sldId id="262" r:id="rId8"/>
    <p:sldId id="263" r:id="rId9"/>
    <p:sldId id="264" r:id="rId10"/>
    <p:sldId id="266" r:id="rId11"/>
    <p:sldId id="267" r:id="rId12"/>
    <p:sldId id="268" r:id="rId13"/>
    <p:sldId id="270" r:id="rId14"/>
    <p:sldId id="269" r:id="rId15"/>
    <p:sldId id="271" r:id="rId16"/>
    <p:sldId id="272" r:id="rId17"/>
    <p:sldId id="265"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60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D:\T%20Y%20B%20COM%20notes%2020010-11\module%204\New%20Microsoft%20Office%20Excel%20Workshee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T%20Y%20B%20COM%20notes%2020010-11\module%204\New%20Microsoft%20Office%20Excel%20Worksheet.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T%20Y%20B%20COM%20notes%2020010-11\module%204\New%20Microsoft%20Office%20Excel%20Worksheet.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T%20Y%20B%20COM%20notes%2020010-11\module%204\New%20Microsoft%20Office%20Excel%20Worksheet.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T%20Y%20B%20COM%20notes%2020010-11\module%204\New%20Microsoft%20Office%20Excel%20Worksheet.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T%20Y%20B%20COM%20notes%2020010-11\module%204\New%20Microsoft%20Office%20Excel%20Worksheet.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D:\T%20Y%20B%20COM%20notes%2020010-11\module%204\New%20Microsoft%20Office%20Excel%20Workshee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layout/>
    </c:title>
    <c:plotArea>
      <c:layout/>
      <c:barChart>
        <c:barDir val="col"/>
        <c:grouping val="clustered"/>
        <c:ser>
          <c:idx val="0"/>
          <c:order val="0"/>
          <c:tx>
            <c:strRef>
              <c:f>Sheet1!$F$21</c:f>
              <c:strCache>
                <c:ptCount val="1"/>
                <c:pt idx="0">
                  <c:v>Tax GDP Ratio </c:v>
                </c:pt>
              </c:strCache>
            </c:strRef>
          </c:tx>
          <c:cat>
            <c:strRef>
              <c:f>Sheet1!$E$22:$E$28</c:f>
              <c:strCache>
                <c:ptCount val="7"/>
                <c:pt idx="0">
                  <c:v>Australia </c:v>
                </c:pt>
                <c:pt idx="1">
                  <c:v>USA </c:v>
                </c:pt>
                <c:pt idx="2">
                  <c:v>Sweden </c:v>
                </c:pt>
                <c:pt idx="3">
                  <c:v>Sri Lanka </c:v>
                </c:pt>
                <c:pt idx="4">
                  <c:v>Pakistan </c:v>
                </c:pt>
                <c:pt idx="5">
                  <c:v>China </c:v>
                </c:pt>
                <c:pt idx="6">
                  <c:v>India </c:v>
                </c:pt>
              </c:strCache>
            </c:strRef>
          </c:cat>
          <c:val>
            <c:numRef>
              <c:f>Sheet1!$F$22:$F$28</c:f>
              <c:numCache>
                <c:formatCode>General</c:formatCode>
                <c:ptCount val="7"/>
                <c:pt idx="0">
                  <c:v>30.5</c:v>
                </c:pt>
                <c:pt idx="1">
                  <c:v>28.2</c:v>
                </c:pt>
                <c:pt idx="2">
                  <c:v>49.7</c:v>
                </c:pt>
                <c:pt idx="3">
                  <c:v>15.3</c:v>
                </c:pt>
                <c:pt idx="4">
                  <c:v>10.7</c:v>
                </c:pt>
                <c:pt idx="5">
                  <c:v>17</c:v>
                </c:pt>
                <c:pt idx="6">
                  <c:v>10</c:v>
                </c:pt>
              </c:numCache>
            </c:numRef>
          </c:val>
        </c:ser>
        <c:axId val="62563840"/>
        <c:axId val="62636032"/>
      </c:barChart>
      <c:catAx>
        <c:axId val="62563840"/>
        <c:scaling>
          <c:orientation val="minMax"/>
        </c:scaling>
        <c:axPos val="b"/>
        <c:tickLblPos val="nextTo"/>
        <c:crossAx val="62636032"/>
        <c:crosses val="autoZero"/>
        <c:auto val="1"/>
        <c:lblAlgn val="ctr"/>
        <c:lblOffset val="100"/>
      </c:catAx>
      <c:valAx>
        <c:axId val="62636032"/>
        <c:scaling>
          <c:orientation val="minMax"/>
        </c:scaling>
        <c:axPos val="l"/>
        <c:majorGridlines/>
        <c:numFmt formatCode="General" sourceLinked="1"/>
        <c:tickLblPos val="nextTo"/>
        <c:crossAx val="62563840"/>
        <c:crosses val="autoZero"/>
        <c:crossBetween val="between"/>
      </c:valAx>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stacked"/>
        <c:ser>
          <c:idx val="0"/>
          <c:order val="0"/>
          <c:tx>
            <c:strRef>
              <c:f>Sheet1!$F$34</c:f>
              <c:strCache>
                <c:ptCount val="1"/>
                <c:pt idx="0">
                  <c:v>Direct Taxes </c:v>
                </c:pt>
              </c:strCache>
            </c:strRef>
          </c:tx>
          <c:cat>
            <c:strRef>
              <c:f>Sheet1!$E$35:$E$37</c:f>
              <c:strCache>
                <c:ptCount val="3"/>
                <c:pt idx="0">
                  <c:v>1990 -91 </c:v>
                </c:pt>
                <c:pt idx="1">
                  <c:v>2004-05 </c:v>
                </c:pt>
                <c:pt idx="2">
                  <c:v>2009-10 </c:v>
                </c:pt>
              </c:strCache>
            </c:strRef>
          </c:cat>
          <c:val>
            <c:numRef>
              <c:f>Sheet1!$F$35:$F$37</c:f>
              <c:numCache>
                <c:formatCode>General</c:formatCode>
                <c:ptCount val="3"/>
                <c:pt idx="0">
                  <c:v>19.100000000000001</c:v>
                </c:pt>
                <c:pt idx="1">
                  <c:v>43.1</c:v>
                </c:pt>
                <c:pt idx="2">
                  <c:v>57.7</c:v>
                </c:pt>
              </c:numCache>
            </c:numRef>
          </c:val>
        </c:ser>
        <c:ser>
          <c:idx val="1"/>
          <c:order val="1"/>
          <c:tx>
            <c:strRef>
              <c:f>Sheet1!$G$34</c:f>
              <c:strCache>
                <c:ptCount val="1"/>
                <c:pt idx="0">
                  <c:v>Indirect Taxes </c:v>
                </c:pt>
              </c:strCache>
            </c:strRef>
          </c:tx>
          <c:cat>
            <c:strRef>
              <c:f>Sheet1!$E$35:$E$37</c:f>
              <c:strCache>
                <c:ptCount val="3"/>
                <c:pt idx="0">
                  <c:v>1990 -91 </c:v>
                </c:pt>
                <c:pt idx="1">
                  <c:v>2004-05 </c:v>
                </c:pt>
                <c:pt idx="2">
                  <c:v>2009-10 </c:v>
                </c:pt>
              </c:strCache>
            </c:strRef>
          </c:cat>
          <c:val>
            <c:numRef>
              <c:f>Sheet1!$G$35:$G$37</c:f>
              <c:numCache>
                <c:formatCode>General</c:formatCode>
                <c:ptCount val="3"/>
                <c:pt idx="0">
                  <c:v>80.900000000000006</c:v>
                </c:pt>
                <c:pt idx="1">
                  <c:v>56.1</c:v>
                </c:pt>
                <c:pt idx="2">
                  <c:v>42</c:v>
                </c:pt>
              </c:numCache>
            </c:numRef>
          </c:val>
        </c:ser>
        <c:overlap val="100"/>
        <c:axId val="63739392"/>
        <c:axId val="63740928"/>
      </c:barChart>
      <c:catAx>
        <c:axId val="63739392"/>
        <c:scaling>
          <c:orientation val="minMax"/>
        </c:scaling>
        <c:axPos val="b"/>
        <c:tickLblPos val="nextTo"/>
        <c:crossAx val="63740928"/>
        <c:crosses val="autoZero"/>
        <c:auto val="1"/>
        <c:lblAlgn val="ctr"/>
        <c:lblOffset val="100"/>
      </c:catAx>
      <c:valAx>
        <c:axId val="63740928"/>
        <c:scaling>
          <c:orientation val="minMax"/>
        </c:scaling>
        <c:axPos val="l"/>
        <c:majorGridlines/>
        <c:numFmt formatCode="General" sourceLinked="1"/>
        <c:tickLblPos val="nextTo"/>
        <c:crossAx val="63739392"/>
        <c:crosses val="autoZero"/>
        <c:crossBetween val="between"/>
      </c:valAx>
    </c:plotArea>
    <c:legend>
      <c:legendPos val="r"/>
      <c:layout/>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layout/>
    </c:title>
    <c:plotArea>
      <c:layout/>
      <c:barChart>
        <c:barDir val="col"/>
        <c:grouping val="clustered"/>
        <c:ser>
          <c:idx val="0"/>
          <c:order val="0"/>
          <c:tx>
            <c:strRef>
              <c:f>Sheet1!$G$42</c:f>
              <c:strCache>
                <c:ptCount val="1"/>
                <c:pt idx="0">
                  <c:v>% of Total Tax revenue </c:v>
                </c:pt>
              </c:strCache>
            </c:strRef>
          </c:tx>
          <c:cat>
            <c:multiLvlStrRef>
              <c:f>Sheet1!$E$43:$F$45</c:f>
              <c:multiLvlStrCache>
                <c:ptCount val="3"/>
                <c:lvl>
                  <c:pt idx="0">
                    <c:v>5,335</c:v>
                  </c:pt>
                  <c:pt idx="1">
                    <c:v>82,680</c:v>
                  </c:pt>
                  <c:pt idx="2">
                    <c:v>2,56,725 </c:v>
                  </c:pt>
                </c:lvl>
                <c:lvl>
                  <c:pt idx="0">
                    <c:v>1990-91 </c:v>
                  </c:pt>
                  <c:pt idx="1">
                    <c:v>2004-05 </c:v>
                  </c:pt>
                  <c:pt idx="2">
                    <c:v>2009-10 </c:v>
                  </c:pt>
                </c:lvl>
              </c:multiLvlStrCache>
            </c:multiLvlStrRef>
          </c:cat>
          <c:val>
            <c:numRef>
              <c:f>Sheet1!$G$43:$G$45</c:f>
              <c:numCache>
                <c:formatCode>General</c:formatCode>
                <c:ptCount val="3"/>
                <c:pt idx="0">
                  <c:v>9.3000000000000007</c:v>
                </c:pt>
                <c:pt idx="1">
                  <c:v>27.1</c:v>
                </c:pt>
                <c:pt idx="2">
                  <c:v>40</c:v>
                </c:pt>
              </c:numCache>
            </c:numRef>
          </c:val>
        </c:ser>
        <c:axId val="63752832"/>
        <c:axId val="33501568"/>
      </c:barChart>
      <c:catAx>
        <c:axId val="63752832"/>
        <c:scaling>
          <c:orientation val="minMax"/>
        </c:scaling>
        <c:axPos val="b"/>
        <c:tickLblPos val="nextTo"/>
        <c:crossAx val="33501568"/>
        <c:crosses val="autoZero"/>
        <c:auto val="1"/>
        <c:lblAlgn val="ctr"/>
        <c:lblOffset val="100"/>
      </c:catAx>
      <c:valAx>
        <c:axId val="33501568"/>
        <c:scaling>
          <c:orientation val="minMax"/>
        </c:scaling>
        <c:axPos val="l"/>
        <c:majorGridlines/>
        <c:numFmt formatCode="General" sourceLinked="1"/>
        <c:tickLblPos val="nextTo"/>
        <c:crossAx val="63752832"/>
        <c:crosses val="autoZero"/>
        <c:crossBetween val="between"/>
      </c:valAx>
    </c:plotArea>
    <c:legend>
      <c:legendPos val="r"/>
      <c:layout/>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title>
      <c:layout/>
    </c:title>
    <c:plotArea>
      <c:layout/>
      <c:barChart>
        <c:barDir val="col"/>
        <c:grouping val="clustered"/>
        <c:ser>
          <c:idx val="0"/>
          <c:order val="0"/>
          <c:tx>
            <c:strRef>
              <c:f>Sheet1!$G$41</c:f>
              <c:strCache>
                <c:ptCount val="1"/>
                <c:pt idx="0">
                  <c:v>% of Total Tax revenue </c:v>
                </c:pt>
              </c:strCache>
            </c:strRef>
          </c:tx>
          <c:cat>
            <c:multiLvlStrRef>
              <c:f>Sheet1!$E$42:$F$45</c:f>
              <c:multiLvlStrCache>
                <c:ptCount val="4"/>
                <c:lvl>
                  <c:pt idx="0">
                    <c:v>      Crores  </c:v>
                  </c:pt>
                  <c:pt idx="1">
                    <c:v>5,371</c:v>
                  </c:pt>
                  <c:pt idx="2">
                    <c:v>49,268</c:v>
                  </c:pt>
                  <c:pt idx="3">
                    <c:v>1,12,850 </c:v>
                  </c:pt>
                </c:lvl>
                <c:lvl>
                  <c:pt idx="1">
                    <c:v>1990-91 </c:v>
                  </c:pt>
                  <c:pt idx="2">
                    <c:v>2004-05 </c:v>
                  </c:pt>
                  <c:pt idx="3">
                    <c:v>2009-10 </c:v>
                  </c:pt>
                </c:lvl>
              </c:multiLvlStrCache>
            </c:multiLvlStrRef>
          </c:cat>
          <c:val>
            <c:numRef>
              <c:f>Sheet1!$G$42:$G$45</c:f>
              <c:numCache>
                <c:formatCode>General</c:formatCode>
                <c:ptCount val="4"/>
                <c:pt idx="1">
                  <c:v>9.3000000000000007</c:v>
                </c:pt>
                <c:pt idx="2">
                  <c:v>16.2</c:v>
                </c:pt>
                <c:pt idx="3">
                  <c:v>17.600000000000001</c:v>
                </c:pt>
              </c:numCache>
            </c:numRef>
          </c:val>
        </c:ser>
        <c:axId val="65029248"/>
        <c:axId val="65030784"/>
      </c:barChart>
      <c:catAx>
        <c:axId val="65029248"/>
        <c:scaling>
          <c:orientation val="minMax"/>
        </c:scaling>
        <c:axPos val="b"/>
        <c:tickLblPos val="nextTo"/>
        <c:crossAx val="65030784"/>
        <c:crosses val="autoZero"/>
        <c:auto val="1"/>
        <c:lblAlgn val="ctr"/>
        <c:lblOffset val="100"/>
      </c:catAx>
      <c:valAx>
        <c:axId val="65030784"/>
        <c:scaling>
          <c:orientation val="minMax"/>
        </c:scaling>
        <c:axPos val="l"/>
        <c:majorGridlines/>
        <c:numFmt formatCode="General" sourceLinked="1"/>
        <c:tickLblPos val="nextTo"/>
        <c:crossAx val="65029248"/>
        <c:crosses val="autoZero"/>
        <c:crossBetween val="between"/>
      </c:valAx>
    </c:plotArea>
    <c:legend>
      <c:legendPos val="r"/>
      <c:layout/>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7.0599518810148754E-2"/>
          <c:y val="7.4548702245552642E-2"/>
          <c:w val="0.52662270341207362"/>
          <c:h val="0.79822506561679785"/>
        </c:manualLayout>
      </c:layout>
      <c:lineChart>
        <c:grouping val="standard"/>
        <c:ser>
          <c:idx val="0"/>
          <c:order val="0"/>
          <c:tx>
            <c:strRef>
              <c:f>Sheet1!$F$41:$F$42</c:f>
              <c:strCache>
                <c:ptCount val="1"/>
                <c:pt idx="0">
                  <c:v>% of Total Tax revenue  (corporate tax) </c:v>
                </c:pt>
              </c:strCache>
            </c:strRef>
          </c:tx>
          <c:cat>
            <c:strRef>
              <c:f>Sheet1!$E$43:$E$45</c:f>
              <c:strCache>
                <c:ptCount val="3"/>
                <c:pt idx="0">
                  <c:v>1990-91 </c:v>
                </c:pt>
                <c:pt idx="1">
                  <c:v>2004-05 </c:v>
                </c:pt>
                <c:pt idx="2">
                  <c:v>2009-10 </c:v>
                </c:pt>
              </c:strCache>
            </c:strRef>
          </c:cat>
          <c:val>
            <c:numRef>
              <c:f>Sheet1!$F$43:$F$45</c:f>
              <c:numCache>
                <c:formatCode>General</c:formatCode>
                <c:ptCount val="3"/>
                <c:pt idx="0">
                  <c:v>9.3000000000000007</c:v>
                </c:pt>
                <c:pt idx="1">
                  <c:v>27.1</c:v>
                </c:pt>
                <c:pt idx="2">
                  <c:v>40</c:v>
                </c:pt>
              </c:numCache>
            </c:numRef>
          </c:val>
        </c:ser>
        <c:ser>
          <c:idx val="1"/>
          <c:order val="1"/>
          <c:tx>
            <c:strRef>
              <c:f>Sheet1!$G$41:$G$42</c:f>
              <c:strCache>
                <c:ptCount val="1"/>
                <c:pt idx="0">
                  <c:v>% of Total Tax revenue (personal income tax) </c:v>
                </c:pt>
              </c:strCache>
            </c:strRef>
          </c:tx>
          <c:cat>
            <c:strRef>
              <c:f>Sheet1!$E$43:$E$45</c:f>
              <c:strCache>
                <c:ptCount val="3"/>
                <c:pt idx="0">
                  <c:v>1990-91 </c:v>
                </c:pt>
                <c:pt idx="1">
                  <c:v>2004-05 </c:v>
                </c:pt>
                <c:pt idx="2">
                  <c:v>2009-10 </c:v>
                </c:pt>
              </c:strCache>
            </c:strRef>
          </c:cat>
          <c:val>
            <c:numRef>
              <c:f>Sheet1!$G$43:$G$45</c:f>
              <c:numCache>
                <c:formatCode>General</c:formatCode>
                <c:ptCount val="3"/>
                <c:pt idx="0">
                  <c:v>9.3000000000000007</c:v>
                </c:pt>
                <c:pt idx="1">
                  <c:v>16.2</c:v>
                </c:pt>
                <c:pt idx="2">
                  <c:v>17.600000000000001</c:v>
                </c:pt>
              </c:numCache>
            </c:numRef>
          </c:val>
        </c:ser>
        <c:marker val="1"/>
        <c:axId val="65163264"/>
        <c:axId val="65164800"/>
      </c:lineChart>
      <c:catAx>
        <c:axId val="65163264"/>
        <c:scaling>
          <c:orientation val="minMax"/>
        </c:scaling>
        <c:axPos val="b"/>
        <c:tickLblPos val="nextTo"/>
        <c:crossAx val="65164800"/>
        <c:crosses val="autoZero"/>
        <c:auto val="1"/>
        <c:lblAlgn val="ctr"/>
        <c:lblOffset val="100"/>
      </c:catAx>
      <c:valAx>
        <c:axId val="65164800"/>
        <c:scaling>
          <c:orientation val="minMax"/>
        </c:scaling>
        <c:axPos val="l"/>
        <c:majorGridlines/>
        <c:numFmt formatCode="General" sourceLinked="1"/>
        <c:tickLblPos val="nextTo"/>
        <c:crossAx val="65163264"/>
        <c:crosses val="autoZero"/>
        <c:crossBetween val="between"/>
      </c:valAx>
    </c:plotArea>
    <c:legend>
      <c:legendPos val="r"/>
      <c:layout/>
    </c:legend>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US"/>
  <c:chart>
    <c:title>
      <c:layout/>
    </c:title>
    <c:plotArea>
      <c:layout/>
      <c:barChart>
        <c:barDir val="col"/>
        <c:grouping val="clustered"/>
        <c:ser>
          <c:idx val="0"/>
          <c:order val="0"/>
          <c:tx>
            <c:strRef>
              <c:f>Sheet1!$G$50</c:f>
              <c:strCache>
                <c:ptCount val="1"/>
                <c:pt idx="0">
                  <c:v>% of total tax revenue </c:v>
                </c:pt>
              </c:strCache>
            </c:strRef>
          </c:tx>
          <c:cat>
            <c:multiLvlStrRef>
              <c:f>Sheet1!$E$51:$F$54</c:f>
              <c:multiLvlStrCache>
                <c:ptCount val="4"/>
                <c:lvl>
                  <c:pt idx="0">
                    <c:v>      Crore </c:v>
                  </c:pt>
                  <c:pt idx="1">
                    <c:v>24,514</c:v>
                  </c:pt>
                  <c:pt idx="2">
                    <c:v>99,125</c:v>
                  </c:pt>
                  <c:pt idx="3">
                    <c:v>1,06,477 </c:v>
                  </c:pt>
                </c:lvl>
                <c:lvl>
                  <c:pt idx="1">
                    <c:v>1990-1991 </c:v>
                  </c:pt>
                  <c:pt idx="2">
                    <c:v>2004-2005 </c:v>
                  </c:pt>
                  <c:pt idx="3">
                    <c:v>2009-2010 </c:v>
                  </c:pt>
                </c:lvl>
              </c:multiLvlStrCache>
            </c:multiLvlStrRef>
          </c:cat>
          <c:val>
            <c:numRef>
              <c:f>Sheet1!$G$51:$G$54</c:f>
              <c:numCache>
                <c:formatCode>General</c:formatCode>
                <c:ptCount val="4"/>
                <c:pt idx="1">
                  <c:v>42.6</c:v>
                </c:pt>
                <c:pt idx="2">
                  <c:v>32.5</c:v>
                </c:pt>
                <c:pt idx="3">
                  <c:v>16.600000000000001</c:v>
                </c:pt>
              </c:numCache>
            </c:numRef>
          </c:val>
        </c:ser>
        <c:axId val="65170432"/>
        <c:axId val="71880704"/>
      </c:barChart>
      <c:catAx>
        <c:axId val="65170432"/>
        <c:scaling>
          <c:orientation val="minMax"/>
        </c:scaling>
        <c:axPos val="b"/>
        <c:tickLblPos val="nextTo"/>
        <c:crossAx val="71880704"/>
        <c:crosses val="autoZero"/>
        <c:auto val="1"/>
        <c:lblAlgn val="ctr"/>
        <c:lblOffset val="100"/>
      </c:catAx>
      <c:valAx>
        <c:axId val="71880704"/>
        <c:scaling>
          <c:orientation val="minMax"/>
        </c:scaling>
        <c:axPos val="l"/>
        <c:majorGridlines/>
        <c:numFmt formatCode="General" sourceLinked="1"/>
        <c:tickLblPos val="nextTo"/>
        <c:crossAx val="65170432"/>
        <c:crosses val="autoZero"/>
        <c:crossBetween val="between"/>
      </c:valAx>
    </c:plotArea>
    <c:legend>
      <c:legendPos val="r"/>
      <c:layout/>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en-US"/>
  <c:chart>
    <c:title>
      <c:layout/>
    </c:title>
    <c:plotArea>
      <c:layout/>
      <c:barChart>
        <c:barDir val="col"/>
        <c:grouping val="clustered"/>
        <c:ser>
          <c:idx val="0"/>
          <c:order val="0"/>
          <c:tx>
            <c:strRef>
              <c:f>Sheet1!$G$57</c:f>
              <c:strCache>
                <c:ptCount val="1"/>
                <c:pt idx="0">
                  <c:v>% of total tax revenue </c:v>
                </c:pt>
              </c:strCache>
            </c:strRef>
          </c:tx>
          <c:val>
            <c:numRef>
              <c:f>Sheet1!$G$58:$G$61</c:f>
              <c:numCache>
                <c:formatCode>General</c:formatCode>
                <c:ptCount val="4"/>
                <c:pt idx="1">
                  <c:v>35.9</c:v>
                </c:pt>
                <c:pt idx="2">
                  <c:v>18.899999999999999</c:v>
                </c:pt>
                <c:pt idx="3">
                  <c:v>15.3</c:v>
                </c:pt>
              </c:numCache>
            </c:numRef>
          </c:val>
        </c:ser>
        <c:axId val="64948864"/>
        <c:axId val="64979712"/>
      </c:barChart>
      <c:catAx>
        <c:axId val="64948864"/>
        <c:scaling>
          <c:orientation val="minMax"/>
        </c:scaling>
        <c:axPos val="b"/>
        <c:tickLblPos val="nextTo"/>
        <c:crossAx val="64979712"/>
        <c:crosses val="autoZero"/>
        <c:auto val="1"/>
        <c:lblAlgn val="ctr"/>
        <c:lblOffset val="100"/>
      </c:catAx>
      <c:valAx>
        <c:axId val="64979712"/>
        <c:scaling>
          <c:orientation val="minMax"/>
        </c:scaling>
        <c:axPos val="l"/>
        <c:majorGridlines/>
        <c:numFmt formatCode="General" sourceLinked="1"/>
        <c:tickLblPos val="nextTo"/>
        <c:crossAx val="64948864"/>
        <c:crosses val="autoZero"/>
        <c:crossBetween val="between"/>
      </c:valAx>
    </c:plotArea>
    <c:legend>
      <c:legendPos val="r"/>
      <c:layout/>
    </c:legend>
    <c:plotVisOnly val="1"/>
  </c:chart>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05/09/2010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05/09/2010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upload.wikimedia.org/wikipedia/commons/4/40/Window_Tax.jpg"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en.wikipedia.org/wiki/Indian_Rupee" TargetMode="Externa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en.wikipedia.org/wiki/Indian_Rupee" TargetMode="Externa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finance.indiamart.com/taxation/excise_duty/"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en.wikipedia.org/wiki/Indian_Rupee" TargetMode="Externa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en.wikipedia.org/wiki/Indian_Rupee" TargetMode="External"/><Relationship Id="rId1" Type="http://schemas.openxmlformats.org/officeDocument/2006/relationships/slideLayout" Target="../slideLayouts/slideLayout2.xml"/><Relationship Id="rId4" Type="http://schemas.openxmlformats.org/officeDocument/2006/relationships/chart" Target="../charts/char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en.wikipedia.org/wiki/William_III_of_England"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en.wikipedia.org/wiki/France" TargetMode="External"/><Relationship Id="rId2" Type="http://schemas.openxmlformats.org/officeDocument/2006/relationships/hyperlink" Target="http://en.wikipedia.org/wiki/William_Pitt_the_Younger" TargetMode="External"/><Relationship Id="rId1" Type="http://schemas.openxmlformats.org/officeDocument/2006/relationships/slideLayout" Target="../slideLayouts/slideLayout2.xml"/><Relationship Id="rId4" Type="http://schemas.openxmlformats.org/officeDocument/2006/relationships/hyperlink" Target="http://en.wikipedia.org/wiki/Architectur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en.wikipedia.org/wiki/Indian_Rupe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le:Window Tax.jpg">
            <a:hlinkClick r:id="rId2"/>
          </p:cNvPr>
          <p:cNvPicPr>
            <a:picLocks noChangeAspect="1" noChangeArrowheads="1"/>
          </p:cNvPicPr>
          <p:nvPr/>
        </p:nvPicPr>
        <p:blipFill>
          <a:blip r:embed="rId3"/>
          <a:srcRect/>
          <a:stretch>
            <a:fillRect/>
          </a:stretch>
        </p:blipFill>
        <p:spPr bwMode="auto">
          <a:xfrm>
            <a:off x="1295400" y="685800"/>
            <a:ext cx="6781800" cy="58674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Direct taxes:</a:t>
            </a:r>
            <a:endParaRPr lang="en-US" dirty="0"/>
          </a:p>
        </p:txBody>
      </p:sp>
      <p:sp>
        <p:nvSpPr>
          <p:cNvPr id="3" name="Content Placeholder 2"/>
          <p:cNvSpPr>
            <a:spLocks noGrp="1"/>
          </p:cNvSpPr>
          <p:nvPr>
            <p:ph idx="1"/>
          </p:nvPr>
        </p:nvSpPr>
        <p:spPr/>
        <p:txBody>
          <a:bodyPr/>
          <a:lstStyle/>
          <a:p>
            <a:pPr marL="457200" indent="-457200">
              <a:buAutoNum type="alphaLcPeriod"/>
            </a:pPr>
            <a:r>
              <a:rPr lang="en-US" sz="2400" dirty="0" smtClean="0"/>
              <a:t>Corporate Income tax: Domestic companies 30%. Contribution increased because of growing corporate profits after tax.</a:t>
            </a:r>
          </a:p>
          <a:p>
            <a:pPr marL="457200" indent="-457200">
              <a:buNone/>
            </a:pPr>
            <a:endParaRPr lang="en-US" sz="2400" dirty="0" smtClean="0"/>
          </a:p>
          <a:p>
            <a:pPr>
              <a:buNone/>
            </a:pPr>
            <a:endParaRPr lang="en-US" dirty="0"/>
          </a:p>
        </p:txBody>
      </p:sp>
      <p:graphicFrame>
        <p:nvGraphicFramePr>
          <p:cNvPr id="4" name="Table 3"/>
          <p:cNvGraphicFramePr>
            <a:graphicFrameLocks noGrp="1"/>
          </p:cNvGraphicFramePr>
          <p:nvPr/>
        </p:nvGraphicFramePr>
        <p:xfrm>
          <a:off x="152400" y="2819400"/>
          <a:ext cx="3962400" cy="3505200"/>
        </p:xfrm>
        <a:graphic>
          <a:graphicData uri="http://schemas.openxmlformats.org/drawingml/2006/table">
            <a:tbl>
              <a:tblPr firstRow="1" bandRow="1">
                <a:tableStyleId>{5C22544A-7EE6-4342-B048-85BDC9FD1C3A}</a:tableStyleId>
              </a:tblPr>
              <a:tblGrid>
                <a:gridCol w="1320800"/>
                <a:gridCol w="1320800"/>
                <a:gridCol w="1320800"/>
              </a:tblGrid>
              <a:tr h="876300">
                <a:tc>
                  <a:txBody>
                    <a:bodyPr/>
                    <a:lstStyle/>
                    <a:p>
                      <a:r>
                        <a:rPr lang="en-US" dirty="0" smtClean="0"/>
                        <a:t>Year</a:t>
                      </a:r>
                      <a:endParaRPr lang="en-US" dirty="0"/>
                    </a:p>
                  </a:txBody>
                  <a:tcPr/>
                </a:tc>
                <a:tc>
                  <a:txBody>
                    <a:bodyPr/>
                    <a:lstStyle/>
                    <a:p>
                      <a:r>
                        <a:rPr lang="en-US" dirty="0" smtClean="0"/>
                        <a:t>      </a:t>
                      </a:r>
                    </a:p>
                    <a:p>
                      <a:r>
                        <a:rPr lang="en-US" dirty="0" smtClean="0"/>
                        <a:t>     </a:t>
                      </a:r>
                      <a:r>
                        <a:rPr lang="en-US" dirty="0" err="1" smtClean="0"/>
                        <a:t>Crores</a:t>
                      </a:r>
                      <a:r>
                        <a:rPr lang="en-US" dirty="0" smtClean="0"/>
                        <a:t> </a:t>
                      </a:r>
                      <a:endParaRPr lang="en-US" dirty="0"/>
                    </a:p>
                  </a:txBody>
                  <a:tcPr/>
                </a:tc>
                <a:tc>
                  <a:txBody>
                    <a:bodyPr/>
                    <a:lstStyle/>
                    <a:p>
                      <a:r>
                        <a:rPr lang="en-US" dirty="0" smtClean="0"/>
                        <a:t>% of Total Tax</a:t>
                      </a:r>
                      <a:r>
                        <a:rPr lang="en-US" baseline="0" dirty="0" smtClean="0"/>
                        <a:t> revenue</a:t>
                      </a:r>
                      <a:endParaRPr lang="en-US" dirty="0"/>
                    </a:p>
                  </a:txBody>
                  <a:tcPr/>
                </a:tc>
              </a:tr>
              <a:tr h="876300">
                <a:tc>
                  <a:txBody>
                    <a:bodyPr/>
                    <a:lstStyle/>
                    <a:p>
                      <a:r>
                        <a:rPr lang="en-US" dirty="0" smtClean="0"/>
                        <a:t>1990-91</a:t>
                      </a:r>
                      <a:endParaRPr lang="en-US" dirty="0"/>
                    </a:p>
                  </a:txBody>
                  <a:tcPr/>
                </a:tc>
                <a:tc>
                  <a:txBody>
                    <a:bodyPr/>
                    <a:lstStyle/>
                    <a:p>
                      <a:r>
                        <a:rPr lang="en-US" dirty="0" smtClean="0"/>
                        <a:t>5,335</a:t>
                      </a:r>
                      <a:endParaRPr lang="en-US" dirty="0"/>
                    </a:p>
                  </a:txBody>
                  <a:tcPr/>
                </a:tc>
                <a:tc>
                  <a:txBody>
                    <a:bodyPr/>
                    <a:lstStyle/>
                    <a:p>
                      <a:r>
                        <a:rPr lang="en-US" dirty="0" smtClean="0"/>
                        <a:t>9.3</a:t>
                      </a:r>
                      <a:endParaRPr lang="en-US" dirty="0"/>
                    </a:p>
                  </a:txBody>
                  <a:tcPr/>
                </a:tc>
              </a:tr>
              <a:tr h="876300">
                <a:tc>
                  <a:txBody>
                    <a:bodyPr/>
                    <a:lstStyle/>
                    <a:p>
                      <a:r>
                        <a:rPr lang="en-US" dirty="0" smtClean="0"/>
                        <a:t>2004-05</a:t>
                      </a:r>
                      <a:endParaRPr lang="en-US" dirty="0"/>
                    </a:p>
                  </a:txBody>
                  <a:tcPr/>
                </a:tc>
                <a:tc>
                  <a:txBody>
                    <a:bodyPr/>
                    <a:lstStyle/>
                    <a:p>
                      <a:r>
                        <a:rPr lang="en-US" dirty="0" smtClean="0"/>
                        <a:t>82,680</a:t>
                      </a:r>
                      <a:endParaRPr lang="en-US" dirty="0"/>
                    </a:p>
                  </a:txBody>
                  <a:tcPr/>
                </a:tc>
                <a:tc>
                  <a:txBody>
                    <a:bodyPr/>
                    <a:lstStyle/>
                    <a:p>
                      <a:r>
                        <a:rPr lang="en-US" dirty="0" smtClean="0"/>
                        <a:t>27.1</a:t>
                      </a:r>
                      <a:endParaRPr lang="en-US" dirty="0"/>
                    </a:p>
                  </a:txBody>
                  <a:tcPr/>
                </a:tc>
              </a:tr>
              <a:tr h="876300">
                <a:tc>
                  <a:txBody>
                    <a:bodyPr/>
                    <a:lstStyle/>
                    <a:p>
                      <a:r>
                        <a:rPr lang="en-US" dirty="0" smtClean="0"/>
                        <a:t>2009-10</a:t>
                      </a:r>
                      <a:endParaRPr lang="en-US" dirty="0"/>
                    </a:p>
                  </a:txBody>
                  <a:tcPr/>
                </a:tc>
                <a:tc>
                  <a:txBody>
                    <a:bodyPr/>
                    <a:lstStyle/>
                    <a:p>
                      <a:r>
                        <a:rPr lang="en-US" dirty="0" smtClean="0"/>
                        <a:t>2,56,725</a:t>
                      </a:r>
                      <a:endParaRPr lang="en-US" dirty="0"/>
                    </a:p>
                  </a:txBody>
                  <a:tcPr/>
                </a:tc>
                <a:tc>
                  <a:txBody>
                    <a:bodyPr/>
                    <a:lstStyle/>
                    <a:p>
                      <a:r>
                        <a:rPr lang="en-US" dirty="0" smtClean="0"/>
                        <a:t>40</a:t>
                      </a:r>
                      <a:endParaRPr lang="en-US" dirty="0"/>
                    </a:p>
                  </a:txBody>
                  <a:tcPr/>
                </a:tc>
              </a:tr>
            </a:tbl>
          </a:graphicData>
        </a:graphic>
      </p:graphicFrame>
      <p:pic>
        <p:nvPicPr>
          <p:cNvPr id="5" name="Picture 4" descr="Indian Rupee">
            <a:hlinkClick r:id="rId2" tooltip="&quot;Indian Rupee&quot;"/>
          </p:cNvPr>
          <p:cNvPicPr/>
          <p:nvPr/>
        </p:nvPicPr>
        <p:blipFill>
          <a:blip r:embed="rId3"/>
          <a:srcRect/>
          <a:stretch>
            <a:fillRect/>
          </a:stretch>
        </p:blipFill>
        <p:spPr bwMode="auto">
          <a:xfrm>
            <a:off x="1524000" y="3124200"/>
            <a:ext cx="304800" cy="304800"/>
          </a:xfrm>
          <a:prstGeom prst="rect">
            <a:avLst/>
          </a:prstGeom>
          <a:solidFill>
            <a:srgbClr val="FF0000"/>
          </a:solidFill>
          <a:ln w="9525">
            <a:noFill/>
            <a:miter lim="800000"/>
            <a:headEnd/>
            <a:tailEnd/>
          </a:ln>
        </p:spPr>
      </p:pic>
      <p:graphicFrame>
        <p:nvGraphicFramePr>
          <p:cNvPr id="6" name="Chart 5"/>
          <p:cNvGraphicFramePr/>
          <p:nvPr/>
        </p:nvGraphicFramePr>
        <p:xfrm>
          <a:off x="4191000" y="2819400"/>
          <a:ext cx="4724400" cy="3429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2400" dirty="0" smtClean="0"/>
              <a:t>Personal income tax: It is progressive.</a:t>
            </a:r>
          </a:p>
          <a:p>
            <a:pPr>
              <a:buNone/>
            </a:pPr>
            <a:r>
              <a:rPr lang="en-US" sz="2400" dirty="0" smtClean="0"/>
              <a:t>Trends</a:t>
            </a:r>
          </a:p>
          <a:p>
            <a:pPr>
              <a:buNone/>
            </a:pPr>
            <a:endParaRPr lang="en-US" dirty="0"/>
          </a:p>
        </p:txBody>
      </p:sp>
      <p:graphicFrame>
        <p:nvGraphicFramePr>
          <p:cNvPr id="4" name="Table 3"/>
          <p:cNvGraphicFramePr>
            <a:graphicFrameLocks noGrp="1"/>
          </p:cNvGraphicFramePr>
          <p:nvPr/>
        </p:nvGraphicFramePr>
        <p:xfrm>
          <a:off x="152400" y="3026610"/>
          <a:ext cx="3962400" cy="3202740"/>
        </p:xfrm>
        <a:graphic>
          <a:graphicData uri="http://schemas.openxmlformats.org/drawingml/2006/table">
            <a:tbl>
              <a:tblPr firstRow="1" bandRow="1">
                <a:tableStyleId>{5C22544A-7EE6-4342-B048-85BDC9FD1C3A}</a:tableStyleId>
              </a:tblPr>
              <a:tblGrid>
                <a:gridCol w="1320800"/>
                <a:gridCol w="1320800"/>
                <a:gridCol w="1320800"/>
              </a:tblGrid>
              <a:tr h="893010">
                <a:tc>
                  <a:txBody>
                    <a:bodyPr/>
                    <a:lstStyle/>
                    <a:p>
                      <a:r>
                        <a:rPr lang="en-US" dirty="0" smtClean="0"/>
                        <a:t>Year</a:t>
                      </a:r>
                      <a:endParaRPr lang="en-US" dirty="0"/>
                    </a:p>
                  </a:txBody>
                  <a:tcPr/>
                </a:tc>
                <a:tc>
                  <a:txBody>
                    <a:bodyPr/>
                    <a:lstStyle/>
                    <a:p>
                      <a:r>
                        <a:rPr lang="en-US" dirty="0" smtClean="0"/>
                        <a:t>     </a:t>
                      </a:r>
                    </a:p>
                    <a:p>
                      <a:r>
                        <a:rPr lang="en-US" dirty="0" smtClean="0"/>
                        <a:t>      </a:t>
                      </a:r>
                      <a:r>
                        <a:rPr lang="en-US" dirty="0" err="1" smtClean="0"/>
                        <a:t>Crores</a:t>
                      </a:r>
                      <a:r>
                        <a:rPr lang="en-US" dirty="0" smtClean="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of Total Tax</a:t>
                      </a:r>
                      <a:r>
                        <a:rPr lang="en-US" baseline="0" dirty="0" smtClean="0"/>
                        <a:t> revenue</a:t>
                      </a:r>
                      <a:endParaRPr lang="en-US" dirty="0" smtClean="0"/>
                    </a:p>
                    <a:p>
                      <a:endParaRPr lang="en-US" dirty="0"/>
                    </a:p>
                  </a:txBody>
                  <a:tcPr/>
                </a:tc>
              </a:tr>
              <a:tr h="762780">
                <a:tc>
                  <a:txBody>
                    <a:bodyPr/>
                    <a:lstStyle/>
                    <a:p>
                      <a:r>
                        <a:rPr lang="en-US" dirty="0" smtClean="0"/>
                        <a:t>1990-91</a:t>
                      </a:r>
                      <a:endParaRPr lang="en-US" dirty="0"/>
                    </a:p>
                  </a:txBody>
                  <a:tcPr/>
                </a:tc>
                <a:tc>
                  <a:txBody>
                    <a:bodyPr/>
                    <a:lstStyle/>
                    <a:p>
                      <a:r>
                        <a:rPr lang="en-US" dirty="0" smtClean="0"/>
                        <a:t>5,371</a:t>
                      </a:r>
                      <a:endParaRPr lang="en-US" dirty="0"/>
                    </a:p>
                  </a:txBody>
                  <a:tcPr/>
                </a:tc>
                <a:tc>
                  <a:txBody>
                    <a:bodyPr/>
                    <a:lstStyle/>
                    <a:p>
                      <a:r>
                        <a:rPr lang="en-US" dirty="0" smtClean="0"/>
                        <a:t>9.3</a:t>
                      </a:r>
                      <a:endParaRPr lang="en-US" dirty="0"/>
                    </a:p>
                  </a:txBody>
                  <a:tcPr/>
                </a:tc>
              </a:tr>
              <a:tr h="762780">
                <a:tc>
                  <a:txBody>
                    <a:bodyPr/>
                    <a:lstStyle/>
                    <a:p>
                      <a:r>
                        <a:rPr lang="en-US" dirty="0" smtClean="0"/>
                        <a:t>2004-05</a:t>
                      </a:r>
                      <a:endParaRPr lang="en-US" dirty="0"/>
                    </a:p>
                  </a:txBody>
                  <a:tcPr/>
                </a:tc>
                <a:tc>
                  <a:txBody>
                    <a:bodyPr/>
                    <a:lstStyle/>
                    <a:p>
                      <a:r>
                        <a:rPr lang="en-US" dirty="0" smtClean="0"/>
                        <a:t>49,268</a:t>
                      </a:r>
                      <a:endParaRPr lang="en-US" dirty="0"/>
                    </a:p>
                  </a:txBody>
                  <a:tcPr/>
                </a:tc>
                <a:tc>
                  <a:txBody>
                    <a:bodyPr/>
                    <a:lstStyle/>
                    <a:p>
                      <a:r>
                        <a:rPr lang="en-US" dirty="0" smtClean="0"/>
                        <a:t>16.2</a:t>
                      </a:r>
                      <a:endParaRPr lang="en-US" dirty="0"/>
                    </a:p>
                  </a:txBody>
                  <a:tcPr/>
                </a:tc>
              </a:tr>
              <a:tr h="762780">
                <a:tc>
                  <a:txBody>
                    <a:bodyPr/>
                    <a:lstStyle/>
                    <a:p>
                      <a:r>
                        <a:rPr lang="en-US" dirty="0" smtClean="0"/>
                        <a:t>2009-10</a:t>
                      </a:r>
                      <a:endParaRPr lang="en-US" dirty="0"/>
                    </a:p>
                  </a:txBody>
                  <a:tcPr/>
                </a:tc>
                <a:tc>
                  <a:txBody>
                    <a:bodyPr/>
                    <a:lstStyle/>
                    <a:p>
                      <a:r>
                        <a:rPr lang="en-US" dirty="0" smtClean="0"/>
                        <a:t>1,12,850</a:t>
                      </a:r>
                      <a:endParaRPr lang="en-US" dirty="0"/>
                    </a:p>
                  </a:txBody>
                  <a:tcPr/>
                </a:tc>
                <a:tc>
                  <a:txBody>
                    <a:bodyPr/>
                    <a:lstStyle/>
                    <a:p>
                      <a:r>
                        <a:rPr lang="en-US" dirty="0" smtClean="0"/>
                        <a:t>17.6</a:t>
                      </a:r>
                      <a:endParaRPr lang="en-US" dirty="0"/>
                    </a:p>
                  </a:txBody>
                  <a:tcPr/>
                </a:tc>
              </a:tr>
            </a:tbl>
          </a:graphicData>
        </a:graphic>
      </p:graphicFrame>
      <p:pic>
        <p:nvPicPr>
          <p:cNvPr id="5" name="Picture 4" descr="Indian Rupee">
            <a:hlinkClick r:id="rId2" tooltip="&quot;Indian Rupee&quot;"/>
          </p:cNvPr>
          <p:cNvPicPr/>
          <p:nvPr/>
        </p:nvPicPr>
        <p:blipFill>
          <a:blip r:embed="rId3"/>
          <a:srcRect/>
          <a:stretch>
            <a:fillRect/>
          </a:stretch>
        </p:blipFill>
        <p:spPr bwMode="auto">
          <a:xfrm>
            <a:off x="1524000" y="3276600"/>
            <a:ext cx="304800" cy="304800"/>
          </a:xfrm>
          <a:prstGeom prst="rect">
            <a:avLst/>
          </a:prstGeom>
          <a:solidFill>
            <a:srgbClr val="FF0000"/>
          </a:solidFill>
          <a:ln w="9525">
            <a:noFill/>
            <a:miter lim="800000"/>
            <a:headEnd/>
            <a:tailEnd/>
          </a:ln>
        </p:spPr>
      </p:pic>
      <p:graphicFrame>
        <p:nvGraphicFramePr>
          <p:cNvPr id="6" name="Chart 5"/>
          <p:cNvGraphicFramePr/>
          <p:nvPr/>
        </p:nvGraphicFramePr>
        <p:xfrm>
          <a:off x="4191000" y="3124200"/>
          <a:ext cx="4724400" cy="304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nvPr>
        </p:nvGraphicFramePr>
        <p:xfrm>
          <a:off x="152400" y="1600200"/>
          <a:ext cx="4114800" cy="2514601"/>
        </p:xfrm>
        <a:graphic>
          <a:graphicData uri="http://schemas.openxmlformats.org/drawingml/2006/table">
            <a:tbl>
              <a:tblPr firstRow="1" bandRow="1">
                <a:tableStyleId>{5C22544A-7EE6-4342-B048-85BDC9FD1C3A}</a:tableStyleId>
              </a:tblPr>
              <a:tblGrid>
                <a:gridCol w="1371600"/>
                <a:gridCol w="1371600"/>
                <a:gridCol w="1371600"/>
              </a:tblGrid>
              <a:tr h="1298932">
                <a:tc>
                  <a:txBody>
                    <a:bodyPr/>
                    <a:lstStyle/>
                    <a:p>
                      <a:r>
                        <a:rPr lang="en-US" dirty="0" smtClean="0"/>
                        <a:t>Year</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of Total Tax</a:t>
                      </a:r>
                      <a:r>
                        <a:rPr lang="en-US" baseline="0" dirty="0" smtClean="0"/>
                        <a:t> revenue</a:t>
                      </a:r>
                      <a:endParaRPr lang="en-US" dirty="0" smtClean="0"/>
                    </a:p>
                    <a:p>
                      <a:r>
                        <a:rPr lang="en-US" dirty="0" smtClean="0"/>
                        <a:t>(corporate tax)</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of Total Tax</a:t>
                      </a:r>
                      <a:r>
                        <a:rPr lang="en-US" baseline="0" dirty="0" smtClean="0"/>
                        <a:t> revenue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(personal income tax)</a:t>
                      </a:r>
                      <a:endParaRPr lang="en-US" dirty="0" smtClean="0"/>
                    </a:p>
                  </a:txBody>
                  <a:tcPr/>
                </a:tc>
              </a:tr>
              <a:tr h="405223">
                <a:tc>
                  <a:txBody>
                    <a:bodyPr/>
                    <a:lstStyle/>
                    <a:p>
                      <a:r>
                        <a:rPr lang="en-US" dirty="0" smtClean="0"/>
                        <a:t>1990-91</a:t>
                      </a:r>
                      <a:endParaRPr lang="en-US" dirty="0"/>
                    </a:p>
                  </a:txBody>
                  <a:tcPr/>
                </a:tc>
                <a:tc>
                  <a:txBody>
                    <a:bodyPr/>
                    <a:lstStyle/>
                    <a:p>
                      <a:r>
                        <a:rPr lang="en-US" dirty="0" smtClean="0"/>
                        <a:t>9.3</a:t>
                      </a:r>
                      <a:endParaRPr lang="en-US" dirty="0"/>
                    </a:p>
                  </a:txBody>
                  <a:tcPr/>
                </a:tc>
                <a:tc>
                  <a:txBody>
                    <a:bodyPr/>
                    <a:lstStyle/>
                    <a:p>
                      <a:r>
                        <a:rPr lang="en-US" dirty="0" smtClean="0"/>
                        <a:t>9.3</a:t>
                      </a:r>
                      <a:endParaRPr lang="en-US" dirty="0"/>
                    </a:p>
                  </a:txBody>
                  <a:tcPr/>
                </a:tc>
              </a:tr>
              <a:tr h="405223">
                <a:tc>
                  <a:txBody>
                    <a:bodyPr/>
                    <a:lstStyle/>
                    <a:p>
                      <a:r>
                        <a:rPr lang="en-US" dirty="0" smtClean="0"/>
                        <a:t>2004-05</a:t>
                      </a:r>
                      <a:endParaRPr lang="en-US" dirty="0"/>
                    </a:p>
                  </a:txBody>
                  <a:tcPr/>
                </a:tc>
                <a:tc>
                  <a:txBody>
                    <a:bodyPr/>
                    <a:lstStyle/>
                    <a:p>
                      <a:r>
                        <a:rPr lang="en-US" dirty="0" smtClean="0"/>
                        <a:t>27.1</a:t>
                      </a:r>
                      <a:endParaRPr lang="en-US" dirty="0"/>
                    </a:p>
                  </a:txBody>
                  <a:tcPr/>
                </a:tc>
                <a:tc>
                  <a:txBody>
                    <a:bodyPr/>
                    <a:lstStyle/>
                    <a:p>
                      <a:r>
                        <a:rPr lang="en-US" dirty="0" smtClean="0"/>
                        <a:t>16.2</a:t>
                      </a:r>
                      <a:endParaRPr lang="en-US" dirty="0"/>
                    </a:p>
                  </a:txBody>
                  <a:tcPr/>
                </a:tc>
              </a:tr>
              <a:tr h="405223">
                <a:tc>
                  <a:txBody>
                    <a:bodyPr/>
                    <a:lstStyle/>
                    <a:p>
                      <a:r>
                        <a:rPr lang="en-US" dirty="0" smtClean="0"/>
                        <a:t>2009-10</a:t>
                      </a:r>
                      <a:endParaRPr lang="en-US" dirty="0"/>
                    </a:p>
                  </a:txBody>
                  <a:tcPr/>
                </a:tc>
                <a:tc>
                  <a:txBody>
                    <a:bodyPr/>
                    <a:lstStyle/>
                    <a:p>
                      <a:r>
                        <a:rPr lang="en-US" dirty="0" smtClean="0"/>
                        <a:t>40</a:t>
                      </a:r>
                      <a:endParaRPr lang="en-US" dirty="0"/>
                    </a:p>
                  </a:txBody>
                  <a:tcPr/>
                </a:tc>
                <a:tc>
                  <a:txBody>
                    <a:bodyPr/>
                    <a:lstStyle/>
                    <a:p>
                      <a:r>
                        <a:rPr lang="en-US" dirty="0" smtClean="0"/>
                        <a:t>17.6</a:t>
                      </a:r>
                      <a:endParaRPr lang="en-US" dirty="0"/>
                    </a:p>
                  </a:txBody>
                  <a:tcPr/>
                </a:tc>
              </a:tr>
            </a:tbl>
          </a:graphicData>
        </a:graphic>
      </p:graphicFrame>
      <p:graphicFrame>
        <p:nvGraphicFramePr>
          <p:cNvPr id="5" name="Chart 4"/>
          <p:cNvGraphicFramePr/>
          <p:nvPr/>
        </p:nvGraphicFramePr>
        <p:xfrm>
          <a:off x="4343400" y="1524000"/>
          <a:ext cx="4419600" cy="28194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381000" y="4950261"/>
            <a:ext cx="6477000" cy="1200329"/>
          </a:xfrm>
          <a:prstGeom prst="rect">
            <a:avLst/>
          </a:prstGeom>
        </p:spPr>
        <p:txBody>
          <a:bodyPr wrap="square">
            <a:spAutoFit/>
          </a:bodyPr>
          <a:lstStyle/>
          <a:p>
            <a:r>
              <a:rPr lang="en-US" dirty="0" smtClean="0"/>
              <a:t>Percentage share of major tax categories in total tax revenue</a:t>
            </a:r>
            <a:r>
              <a:rPr lang="en-US" b="1" dirty="0" smtClean="0"/>
              <a:t> in the OECD-area </a:t>
            </a:r>
          </a:p>
          <a:p>
            <a:r>
              <a:rPr lang="en-US" b="1" dirty="0" smtClean="0"/>
              <a:t>	</a:t>
            </a:r>
          </a:p>
          <a:p>
            <a:r>
              <a:rPr lang="en-US" dirty="0" smtClean="0"/>
              <a:t> </a:t>
            </a:r>
            <a:endParaRPr lang="en-US" dirty="0"/>
          </a:p>
        </p:txBody>
      </p:sp>
      <p:sp>
        <p:nvSpPr>
          <p:cNvPr id="7" name="Rectangle 6"/>
          <p:cNvSpPr/>
          <p:nvPr/>
        </p:nvSpPr>
        <p:spPr>
          <a:xfrm>
            <a:off x="457200" y="5657671"/>
            <a:ext cx="6172200" cy="1200329"/>
          </a:xfrm>
          <a:prstGeom prst="rect">
            <a:avLst/>
          </a:prstGeom>
        </p:spPr>
        <p:txBody>
          <a:bodyPr wrap="square">
            <a:spAutoFit/>
          </a:bodyPr>
          <a:lstStyle/>
          <a:p>
            <a:r>
              <a:rPr lang="en-US" b="1" dirty="0" smtClean="0"/>
              <a:t>2006 </a:t>
            </a:r>
          </a:p>
          <a:p>
            <a:r>
              <a:rPr lang="en-US" dirty="0" smtClean="0"/>
              <a:t>Personal income tax 		25 	</a:t>
            </a:r>
          </a:p>
          <a:p>
            <a:r>
              <a:rPr lang="en-US" dirty="0" smtClean="0"/>
              <a:t>Corporate income tax 	                  11 	</a:t>
            </a:r>
          </a:p>
          <a:p>
            <a:r>
              <a:rPr lang="en-US" b="1" dirty="0" smtClean="0"/>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in indirect taxes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Central excise revenue is the biggest single source of revenue for the Government of India. The Union Government tries to achieve different socio-economic objectives by making suitable adjustments in the scope and quantum of levy of Central Excise duty. The scheme of Central Excise levy is suitably adapted and modified to serve different purposes of price control, sufficient supply of essential </a:t>
            </a:r>
            <a:r>
              <a:rPr lang="en-US" u="sng" dirty="0" smtClean="0">
                <a:hlinkClick r:id="rId2"/>
              </a:rPr>
              <a:t>commodities </a:t>
            </a:r>
          </a:p>
          <a:p>
            <a:pPr>
              <a:buNone/>
            </a:pPr>
            <a:r>
              <a:rPr lang="en-US" dirty="0" smtClean="0"/>
              <a:t>   , </a:t>
            </a:r>
            <a:r>
              <a:rPr lang="en-US" dirty="0" smtClean="0"/>
              <a:t>industrial growth, promotion of small scale </a:t>
            </a:r>
            <a:r>
              <a:rPr lang="en-US" u="sng" dirty="0" smtClean="0">
                <a:hlinkClick r:id="rId2"/>
              </a:rPr>
              <a:t>industries</a:t>
            </a:r>
            <a:r>
              <a:rPr lang="en-US" dirty="0" smtClean="0"/>
              <a:t> and like Authority for collecting the Central Excise duty. </a:t>
            </a:r>
            <a:br>
              <a:rPr lang="en-US" dirty="0" smtClean="0"/>
            </a:br>
            <a:r>
              <a:rPr lang="en-US" dirty="0" smtClean="0"/>
              <a:t/>
            </a:r>
            <a:br>
              <a:rPr lang="en-US" dirty="0" smtClean="0"/>
            </a:b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Excise Duty: CED is levied on those goods which are manufactured in India and are meant for home consumption.</a:t>
            </a:r>
            <a:endParaRPr lang="en-US" dirty="0"/>
          </a:p>
        </p:txBody>
      </p:sp>
      <p:graphicFrame>
        <p:nvGraphicFramePr>
          <p:cNvPr id="4" name="Table 3"/>
          <p:cNvGraphicFramePr>
            <a:graphicFrameLocks noGrp="1"/>
          </p:cNvGraphicFramePr>
          <p:nvPr/>
        </p:nvGraphicFramePr>
        <p:xfrm>
          <a:off x="381000" y="3124200"/>
          <a:ext cx="4038600" cy="3352800"/>
        </p:xfrm>
        <a:graphic>
          <a:graphicData uri="http://schemas.openxmlformats.org/drawingml/2006/table">
            <a:tbl>
              <a:tblPr firstRow="1" bandRow="1">
                <a:tableStyleId>{5C22544A-7EE6-4342-B048-85BDC9FD1C3A}</a:tableStyleId>
              </a:tblPr>
              <a:tblGrid>
                <a:gridCol w="1346200"/>
                <a:gridCol w="1346200"/>
                <a:gridCol w="1346200"/>
              </a:tblGrid>
              <a:tr h="838200">
                <a:tc>
                  <a:txBody>
                    <a:bodyPr/>
                    <a:lstStyle/>
                    <a:p>
                      <a:r>
                        <a:rPr lang="en-US" dirty="0" smtClean="0"/>
                        <a:t>Year</a:t>
                      </a:r>
                      <a:endParaRPr lang="en-US" dirty="0"/>
                    </a:p>
                  </a:txBody>
                  <a:tcPr/>
                </a:tc>
                <a:tc>
                  <a:txBody>
                    <a:bodyPr/>
                    <a:lstStyle/>
                    <a:p>
                      <a:r>
                        <a:rPr lang="en-US" dirty="0" smtClean="0"/>
                        <a:t>      </a:t>
                      </a:r>
                    </a:p>
                    <a:p>
                      <a:r>
                        <a:rPr lang="en-US" dirty="0" smtClean="0"/>
                        <a:t>      </a:t>
                      </a:r>
                      <a:r>
                        <a:rPr lang="en-US" dirty="0" err="1" smtClean="0"/>
                        <a:t>Crore</a:t>
                      </a:r>
                      <a:endParaRPr lang="en-US" dirty="0"/>
                    </a:p>
                  </a:txBody>
                  <a:tcPr/>
                </a:tc>
                <a:tc>
                  <a:txBody>
                    <a:bodyPr/>
                    <a:lstStyle/>
                    <a:p>
                      <a:r>
                        <a:rPr lang="en-US" dirty="0" smtClean="0"/>
                        <a:t>% of total tax</a:t>
                      </a:r>
                      <a:r>
                        <a:rPr lang="en-US" baseline="0" dirty="0" smtClean="0"/>
                        <a:t> revenue</a:t>
                      </a:r>
                      <a:endParaRPr lang="en-US" dirty="0"/>
                    </a:p>
                  </a:txBody>
                  <a:tcPr/>
                </a:tc>
              </a:tr>
              <a:tr h="838200">
                <a:tc>
                  <a:txBody>
                    <a:bodyPr/>
                    <a:lstStyle/>
                    <a:p>
                      <a:r>
                        <a:rPr lang="en-US" dirty="0" smtClean="0"/>
                        <a:t>1990-1991</a:t>
                      </a:r>
                      <a:endParaRPr lang="en-US" dirty="0"/>
                    </a:p>
                  </a:txBody>
                  <a:tcPr/>
                </a:tc>
                <a:tc>
                  <a:txBody>
                    <a:bodyPr/>
                    <a:lstStyle/>
                    <a:p>
                      <a:r>
                        <a:rPr lang="en-US" dirty="0" smtClean="0"/>
                        <a:t>24,514</a:t>
                      </a:r>
                      <a:endParaRPr lang="en-US" dirty="0"/>
                    </a:p>
                  </a:txBody>
                  <a:tcPr/>
                </a:tc>
                <a:tc>
                  <a:txBody>
                    <a:bodyPr/>
                    <a:lstStyle/>
                    <a:p>
                      <a:r>
                        <a:rPr lang="en-US" dirty="0" smtClean="0"/>
                        <a:t>42.6</a:t>
                      </a:r>
                      <a:endParaRPr lang="en-US" dirty="0"/>
                    </a:p>
                  </a:txBody>
                  <a:tcPr/>
                </a:tc>
              </a:tr>
              <a:tr h="838200">
                <a:tc>
                  <a:txBody>
                    <a:bodyPr/>
                    <a:lstStyle/>
                    <a:p>
                      <a:r>
                        <a:rPr lang="en-US" dirty="0" smtClean="0"/>
                        <a:t>2004-2005</a:t>
                      </a:r>
                      <a:endParaRPr lang="en-US" dirty="0"/>
                    </a:p>
                  </a:txBody>
                  <a:tcPr/>
                </a:tc>
                <a:tc>
                  <a:txBody>
                    <a:bodyPr/>
                    <a:lstStyle/>
                    <a:p>
                      <a:r>
                        <a:rPr lang="en-US" dirty="0" smtClean="0"/>
                        <a:t>99,125</a:t>
                      </a:r>
                      <a:endParaRPr lang="en-US" dirty="0"/>
                    </a:p>
                  </a:txBody>
                  <a:tcPr/>
                </a:tc>
                <a:tc>
                  <a:txBody>
                    <a:bodyPr/>
                    <a:lstStyle/>
                    <a:p>
                      <a:r>
                        <a:rPr lang="en-US" dirty="0" smtClean="0"/>
                        <a:t>32.5</a:t>
                      </a:r>
                      <a:endParaRPr lang="en-US" dirty="0"/>
                    </a:p>
                  </a:txBody>
                  <a:tcPr/>
                </a:tc>
              </a:tr>
              <a:tr h="838200">
                <a:tc>
                  <a:txBody>
                    <a:bodyPr/>
                    <a:lstStyle/>
                    <a:p>
                      <a:r>
                        <a:rPr lang="en-US" dirty="0" smtClean="0"/>
                        <a:t>2009-2010</a:t>
                      </a:r>
                      <a:endParaRPr lang="en-US" dirty="0"/>
                    </a:p>
                  </a:txBody>
                  <a:tcPr/>
                </a:tc>
                <a:tc>
                  <a:txBody>
                    <a:bodyPr/>
                    <a:lstStyle/>
                    <a:p>
                      <a:r>
                        <a:rPr lang="en-US" dirty="0" smtClean="0"/>
                        <a:t>1,06,477</a:t>
                      </a:r>
                      <a:endParaRPr lang="en-US" dirty="0"/>
                    </a:p>
                  </a:txBody>
                  <a:tcPr/>
                </a:tc>
                <a:tc>
                  <a:txBody>
                    <a:bodyPr/>
                    <a:lstStyle/>
                    <a:p>
                      <a:r>
                        <a:rPr lang="en-US" dirty="0" smtClean="0"/>
                        <a:t>16.6</a:t>
                      </a:r>
                      <a:endParaRPr lang="en-US" dirty="0"/>
                    </a:p>
                  </a:txBody>
                  <a:tcPr/>
                </a:tc>
              </a:tr>
            </a:tbl>
          </a:graphicData>
        </a:graphic>
      </p:graphicFrame>
      <p:pic>
        <p:nvPicPr>
          <p:cNvPr id="5" name="Picture 4" descr="Indian Rupee">
            <a:hlinkClick r:id="rId2" tooltip="&quot;Indian Rupee&quot;"/>
          </p:cNvPr>
          <p:cNvPicPr/>
          <p:nvPr/>
        </p:nvPicPr>
        <p:blipFill>
          <a:blip r:embed="rId3"/>
          <a:srcRect/>
          <a:stretch>
            <a:fillRect/>
          </a:stretch>
        </p:blipFill>
        <p:spPr bwMode="auto">
          <a:xfrm>
            <a:off x="1828800" y="3429000"/>
            <a:ext cx="304800" cy="304800"/>
          </a:xfrm>
          <a:prstGeom prst="rect">
            <a:avLst/>
          </a:prstGeom>
          <a:solidFill>
            <a:srgbClr val="FF0000"/>
          </a:solidFill>
          <a:ln w="9525">
            <a:noFill/>
            <a:miter lim="800000"/>
            <a:headEnd/>
            <a:tailEnd/>
          </a:ln>
        </p:spPr>
      </p:pic>
      <p:graphicFrame>
        <p:nvGraphicFramePr>
          <p:cNvPr id="6" name="Chart 5"/>
          <p:cNvGraphicFramePr/>
          <p:nvPr/>
        </p:nvGraphicFramePr>
        <p:xfrm>
          <a:off x="4419600" y="3124200"/>
          <a:ext cx="4572000" cy="32766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Customs duty</a:t>
            </a:r>
            <a:endParaRPr lang="en-US" dirty="0"/>
          </a:p>
        </p:txBody>
      </p:sp>
      <p:graphicFrame>
        <p:nvGraphicFramePr>
          <p:cNvPr id="4" name="Content Placeholder 3"/>
          <p:cNvGraphicFramePr>
            <a:graphicFrameLocks noGrp="1"/>
          </p:cNvGraphicFramePr>
          <p:nvPr>
            <p:ph idx="1"/>
          </p:nvPr>
        </p:nvGraphicFramePr>
        <p:xfrm>
          <a:off x="457200" y="1600200"/>
          <a:ext cx="4572000" cy="2026920"/>
        </p:xfrm>
        <a:graphic>
          <a:graphicData uri="http://schemas.openxmlformats.org/drawingml/2006/table">
            <a:tbl>
              <a:tblPr firstRow="1" bandRow="1">
                <a:tableStyleId>{5C22544A-7EE6-4342-B048-85BDC9FD1C3A}</a:tableStyleId>
              </a:tblPr>
              <a:tblGrid>
                <a:gridCol w="1524000"/>
                <a:gridCol w="1524000"/>
                <a:gridCol w="1524000"/>
              </a:tblGrid>
              <a:tr h="370840">
                <a:tc>
                  <a:txBody>
                    <a:bodyPr/>
                    <a:lstStyle/>
                    <a:p>
                      <a:r>
                        <a:rPr lang="en-US" dirty="0" smtClean="0"/>
                        <a:t>Year</a:t>
                      </a:r>
                      <a:endParaRPr lang="en-US" dirty="0"/>
                    </a:p>
                  </a:txBody>
                  <a:tcPr/>
                </a:tc>
                <a:tc>
                  <a:txBody>
                    <a:bodyPr/>
                    <a:lstStyle/>
                    <a:p>
                      <a:r>
                        <a:rPr lang="en-US" dirty="0" smtClean="0"/>
                        <a:t>      </a:t>
                      </a:r>
                    </a:p>
                    <a:p>
                      <a:r>
                        <a:rPr lang="en-US" dirty="0" smtClean="0"/>
                        <a:t>      </a:t>
                      </a:r>
                      <a:r>
                        <a:rPr lang="en-US" dirty="0" err="1" smtClean="0"/>
                        <a:t>Crore</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of total tax</a:t>
                      </a:r>
                      <a:r>
                        <a:rPr lang="en-US" baseline="0" dirty="0" smtClean="0"/>
                        <a:t> revenue</a:t>
                      </a:r>
                      <a:endParaRPr lang="en-US" dirty="0" smtClean="0"/>
                    </a:p>
                    <a:p>
                      <a:endParaRPr lang="en-US" dirty="0"/>
                    </a:p>
                  </a:txBody>
                  <a:tcPr/>
                </a:tc>
              </a:tr>
              <a:tr h="370840">
                <a:tc>
                  <a:txBody>
                    <a:bodyPr/>
                    <a:lstStyle/>
                    <a:p>
                      <a:r>
                        <a:rPr lang="en-US" dirty="0" smtClean="0"/>
                        <a:t>1990-1991</a:t>
                      </a:r>
                      <a:endParaRPr lang="en-US" dirty="0"/>
                    </a:p>
                  </a:txBody>
                  <a:tcPr/>
                </a:tc>
                <a:tc>
                  <a:txBody>
                    <a:bodyPr/>
                    <a:lstStyle/>
                    <a:p>
                      <a:r>
                        <a:rPr lang="en-US" dirty="0" smtClean="0"/>
                        <a:t>20,644</a:t>
                      </a:r>
                      <a:endParaRPr lang="en-US" dirty="0"/>
                    </a:p>
                  </a:txBody>
                  <a:tcPr/>
                </a:tc>
                <a:tc>
                  <a:txBody>
                    <a:bodyPr/>
                    <a:lstStyle/>
                    <a:p>
                      <a:r>
                        <a:rPr lang="en-US" dirty="0" smtClean="0"/>
                        <a:t>35.9</a:t>
                      </a:r>
                      <a:endParaRPr lang="en-US" dirty="0"/>
                    </a:p>
                  </a:txBody>
                  <a:tcPr/>
                </a:tc>
              </a:tr>
              <a:tr h="370840">
                <a:tc>
                  <a:txBody>
                    <a:bodyPr/>
                    <a:lstStyle/>
                    <a:p>
                      <a:r>
                        <a:rPr lang="en-US" dirty="0" smtClean="0"/>
                        <a:t>2004-2005</a:t>
                      </a:r>
                      <a:endParaRPr lang="en-US" dirty="0"/>
                    </a:p>
                  </a:txBody>
                  <a:tcPr/>
                </a:tc>
                <a:tc>
                  <a:txBody>
                    <a:bodyPr/>
                    <a:lstStyle/>
                    <a:p>
                      <a:r>
                        <a:rPr lang="en-US" dirty="0" smtClean="0"/>
                        <a:t>57,611</a:t>
                      </a:r>
                      <a:endParaRPr lang="en-US" dirty="0"/>
                    </a:p>
                  </a:txBody>
                  <a:tcPr/>
                </a:tc>
                <a:tc>
                  <a:txBody>
                    <a:bodyPr/>
                    <a:lstStyle/>
                    <a:p>
                      <a:r>
                        <a:rPr lang="en-US" dirty="0" smtClean="0"/>
                        <a:t>18.9</a:t>
                      </a:r>
                      <a:endParaRPr lang="en-US" dirty="0"/>
                    </a:p>
                  </a:txBody>
                  <a:tcPr/>
                </a:tc>
              </a:tr>
              <a:tr h="370840">
                <a:tc>
                  <a:txBody>
                    <a:bodyPr/>
                    <a:lstStyle/>
                    <a:p>
                      <a:r>
                        <a:rPr lang="en-US" dirty="0" smtClean="0"/>
                        <a:t>2009-2010</a:t>
                      </a:r>
                      <a:endParaRPr lang="en-US" dirty="0"/>
                    </a:p>
                  </a:txBody>
                  <a:tcPr/>
                </a:tc>
                <a:tc>
                  <a:txBody>
                    <a:bodyPr/>
                    <a:lstStyle/>
                    <a:p>
                      <a:r>
                        <a:rPr lang="en-US" dirty="0" smtClean="0"/>
                        <a:t>98,000</a:t>
                      </a:r>
                      <a:endParaRPr lang="en-US" dirty="0"/>
                    </a:p>
                  </a:txBody>
                  <a:tcPr/>
                </a:tc>
                <a:tc>
                  <a:txBody>
                    <a:bodyPr/>
                    <a:lstStyle/>
                    <a:p>
                      <a:r>
                        <a:rPr lang="en-US" dirty="0" smtClean="0"/>
                        <a:t>15.3</a:t>
                      </a:r>
                      <a:endParaRPr lang="en-US" dirty="0"/>
                    </a:p>
                  </a:txBody>
                  <a:tcPr/>
                </a:tc>
              </a:tr>
            </a:tbl>
          </a:graphicData>
        </a:graphic>
      </p:graphicFrame>
      <p:pic>
        <p:nvPicPr>
          <p:cNvPr id="5" name="Picture 4" descr="Indian Rupee">
            <a:hlinkClick r:id="rId2" tooltip="&quot;Indian Rupee&quot;"/>
          </p:cNvPr>
          <p:cNvPicPr/>
          <p:nvPr/>
        </p:nvPicPr>
        <p:blipFill>
          <a:blip r:embed="rId3"/>
          <a:srcRect/>
          <a:stretch>
            <a:fillRect/>
          </a:stretch>
        </p:blipFill>
        <p:spPr bwMode="auto">
          <a:xfrm>
            <a:off x="3200400" y="1905000"/>
            <a:ext cx="304800" cy="304800"/>
          </a:xfrm>
          <a:prstGeom prst="rect">
            <a:avLst/>
          </a:prstGeom>
          <a:solidFill>
            <a:srgbClr val="FF0000"/>
          </a:solidFill>
          <a:ln w="9525">
            <a:noFill/>
            <a:miter lim="800000"/>
            <a:headEnd/>
            <a:tailEnd/>
          </a:ln>
        </p:spPr>
      </p:pic>
      <p:graphicFrame>
        <p:nvGraphicFramePr>
          <p:cNvPr id="6" name="Chart 5"/>
          <p:cNvGraphicFramePr/>
          <p:nvPr/>
        </p:nvGraphicFramePr>
        <p:xfrm>
          <a:off x="533400" y="3733800"/>
          <a:ext cx="4572000" cy="27432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tax</a:t>
            </a:r>
            <a:endParaRPr lang="en-US" dirty="0"/>
          </a:p>
        </p:txBody>
      </p:sp>
      <p:sp>
        <p:nvSpPr>
          <p:cNvPr id="3" name="Content Placeholder 2"/>
          <p:cNvSpPr>
            <a:spLocks noGrp="1"/>
          </p:cNvSpPr>
          <p:nvPr>
            <p:ph idx="1"/>
          </p:nvPr>
        </p:nvSpPr>
        <p:spPr/>
        <p:txBody>
          <a:bodyPr>
            <a:normAutofit/>
          </a:bodyPr>
          <a:lstStyle/>
          <a:p>
            <a:r>
              <a:rPr lang="en-US" sz="1600" dirty="0" smtClean="0"/>
              <a:t>There is a substantial growth in the </a:t>
            </a:r>
            <a:r>
              <a:rPr lang="en-US" sz="1600" dirty="0" err="1" smtClean="0"/>
              <a:t>assessee</a:t>
            </a:r>
            <a:r>
              <a:rPr lang="en-US" sz="1600" dirty="0" smtClean="0"/>
              <a:t> base from 403856 nos. in 2003-04 to 7,74,988 nos. in 2004-05. It indicates a growth of almost 91%, which is significantly robust ever after 1994-95 in comparison with 74% growth rate of previous year. The revenue and </a:t>
            </a:r>
            <a:r>
              <a:rPr lang="en-US" sz="1600" dirty="0" err="1" smtClean="0"/>
              <a:t>assessee</a:t>
            </a:r>
            <a:r>
              <a:rPr lang="en-US" sz="1600" dirty="0" smtClean="0"/>
              <a:t> </a:t>
            </a:r>
            <a:r>
              <a:rPr lang="en-US" sz="1600" dirty="0" smtClean="0"/>
              <a:t>statistics </a:t>
            </a:r>
            <a:r>
              <a:rPr lang="en-US" sz="1600" dirty="0" smtClean="0"/>
              <a:t>from the year 1994-95 to 2004-05 is as shown in the Table-1 below</a:t>
            </a:r>
            <a:r>
              <a:rPr lang="en-US" sz="1600" dirty="0" smtClean="0"/>
              <a:t>:</a:t>
            </a:r>
          </a:p>
          <a:p>
            <a:endParaRPr lang="en-US" sz="1600" dirty="0"/>
          </a:p>
        </p:txBody>
      </p:sp>
      <p:graphicFrame>
        <p:nvGraphicFramePr>
          <p:cNvPr id="4" name="Table 3"/>
          <p:cNvGraphicFramePr>
            <a:graphicFrameLocks noGrp="1"/>
          </p:cNvGraphicFramePr>
          <p:nvPr/>
        </p:nvGraphicFramePr>
        <p:xfrm>
          <a:off x="533400" y="2743197"/>
          <a:ext cx="6477002" cy="4114810"/>
        </p:xfrm>
        <a:graphic>
          <a:graphicData uri="http://schemas.openxmlformats.org/drawingml/2006/table">
            <a:tbl>
              <a:tblPr firstRow="1" bandRow="1">
                <a:tableStyleId>{5C22544A-7EE6-4342-B048-85BDC9FD1C3A}</a:tableStyleId>
              </a:tblPr>
              <a:tblGrid>
                <a:gridCol w="925286"/>
                <a:gridCol w="925286"/>
                <a:gridCol w="925286"/>
                <a:gridCol w="925286"/>
                <a:gridCol w="925286"/>
                <a:gridCol w="925286"/>
                <a:gridCol w="925286"/>
              </a:tblGrid>
              <a:tr h="293915">
                <a:tc>
                  <a:txBody>
                    <a:bodyPr/>
                    <a:lstStyle/>
                    <a:p>
                      <a:pPr algn="ctr" fontAlgn="t"/>
                      <a:r>
                        <a:rPr lang="en-US" sz="1000" b="1" i="0" u="none" strike="noStrike" dirty="0">
                          <a:solidFill>
                            <a:srgbClr val="FF0000"/>
                          </a:solidFill>
                          <a:latin typeface="Arial"/>
                        </a:rPr>
                        <a:t>Financial</a:t>
                      </a:r>
                    </a:p>
                  </a:txBody>
                  <a:tcPr marL="0" marR="0" marT="0" marB="0"/>
                </a:tc>
                <a:tc>
                  <a:txBody>
                    <a:bodyPr/>
                    <a:lstStyle/>
                    <a:p>
                      <a:pPr algn="ctr" fontAlgn="t"/>
                      <a:r>
                        <a:rPr lang="en-US" sz="1000" b="1" i="0" u="none" strike="noStrike">
                          <a:solidFill>
                            <a:srgbClr val="FF0000"/>
                          </a:solidFill>
                          <a:latin typeface="Arial"/>
                        </a:rPr>
                        <a:t>Revnue</a:t>
                      </a:r>
                    </a:p>
                  </a:txBody>
                  <a:tcPr marL="0" marR="0" marT="0" marB="0"/>
                </a:tc>
                <a:tc rowSpan="2">
                  <a:txBody>
                    <a:bodyPr/>
                    <a:lstStyle/>
                    <a:p>
                      <a:pPr algn="ctr" fontAlgn="t"/>
                      <a:r>
                        <a:rPr lang="en-US" sz="1000" b="1" i="0" u="none" strike="noStrike">
                          <a:solidFill>
                            <a:srgbClr val="FF0000"/>
                          </a:solidFill>
                          <a:latin typeface="Arial"/>
                        </a:rPr>
                        <a:t>% Growth</a:t>
                      </a:r>
                    </a:p>
                  </a:txBody>
                  <a:tcPr marL="0" marR="0" marT="0" marB="0"/>
                </a:tc>
                <a:tc rowSpan="2">
                  <a:txBody>
                    <a:bodyPr/>
                    <a:lstStyle/>
                    <a:p>
                      <a:pPr algn="ctr" fontAlgn="t"/>
                      <a:r>
                        <a:rPr lang="en-US" sz="1000" b="1" i="0" u="none" strike="noStrike">
                          <a:solidFill>
                            <a:srgbClr val="FF0000"/>
                          </a:solidFill>
                          <a:latin typeface="Arial"/>
                        </a:rPr>
                        <a:t>No. of Services taxed</a:t>
                      </a:r>
                    </a:p>
                  </a:txBody>
                  <a:tcPr marL="0" marR="0" marT="0" marB="0"/>
                </a:tc>
                <a:tc rowSpan="2">
                  <a:txBody>
                    <a:bodyPr/>
                    <a:lstStyle/>
                    <a:p>
                      <a:pPr algn="ctr" fontAlgn="t"/>
                      <a:r>
                        <a:rPr lang="en-US" sz="1000" b="1" i="0" u="none" strike="noStrike">
                          <a:solidFill>
                            <a:srgbClr val="FF0000"/>
                          </a:solidFill>
                          <a:latin typeface="Arial"/>
                        </a:rPr>
                        <a:t>No. of Assessees</a:t>
                      </a:r>
                    </a:p>
                  </a:txBody>
                  <a:tcPr marL="0" marR="0" marT="0" marB="0"/>
                </a:tc>
                <a:tc rowSpan="2">
                  <a:txBody>
                    <a:bodyPr/>
                    <a:lstStyle/>
                    <a:p>
                      <a:pPr algn="ctr" fontAlgn="t"/>
                      <a:r>
                        <a:rPr lang="en-US" sz="1000" b="1" i="0" u="none" strike="noStrike" dirty="0">
                          <a:solidFill>
                            <a:srgbClr val="FF0000"/>
                          </a:solidFill>
                          <a:latin typeface="Arial"/>
                        </a:rPr>
                        <a:t>% Growth</a:t>
                      </a:r>
                    </a:p>
                  </a:txBody>
                  <a:tcPr marL="0" marR="0" marT="0" marB="0"/>
                </a:tc>
                <a:tc rowSpan="2">
                  <a:txBody>
                    <a:bodyPr/>
                    <a:lstStyle/>
                    <a:p>
                      <a:pPr algn="ctr" fontAlgn="t"/>
                      <a:r>
                        <a:rPr lang="en-US" sz="1000" b="1" i="0" u="none" strike="noStrike" dirty="0" smtClean="0">
                          <a:solidFill>
                            <a:srgbClr val="FF0000"/>
                          </a:solidFill>
                          <a:latin typeface="Arial"/>
                        </a:rPr>
                        <a:t>% of total</a:t>
                      </a:r>
                      <a:r>
                        <a:rPr lang="en-US" sz="1000" b="1" i="0" u="none" strike="noStrike" baseline="0" dirty="0" smtClean="0">
                          <a:solidFill>
                            <a:srgbClr val="FF0000"/>
                          </a:solidFill>
                          <a:latin typeface="Arial"/>
                        </a:rPr>
                        <a:t> tax </a:t>
                      </a:r>
                      <a:r>
                        <a:rPr lang="en-US" sz="1000" b="1" i="0" u="none" strike="noStrike" baseline="0" dirty="0" err="1" smtClean="0">
                          <a:solidFill>
                            <a:srgbClr val="FF0000"/>
                          </a:solidFill>
                          <a:latin typeface="Arial"/>
                        </a:rPr>
                        <a:t>reevenu</a:t>
                      </a:r>
                      <a:endParaRPr lang="en-US" sz="1000" b="1" i="0" u="none" strike="noStrike" dirty="0">
                        <a:solidFill>
                          <a:srgbClr val="FF0000"/>
                        </a:solidFill>
                        <a:latin typeface="Arial"/>
                      </a:endParaRPr>
                    </a:p>
                  </a:txBody>
                  <a:tcPr marL="0" marR="0" marT="0" marB="0"/>
                </a:tc>
              </a:tr>
              <a:tr h="293915">
                <a:tc>
                  <a:txBody>
                    <a:bodyPr/>
                    <a:lstStyle/>
                    <a:p>
                      <a:pPr algn="ctr" fontAlgn="t"/>
                      <a:r>
                        <a:rPr lang="en-US" sz="1000" b="1" i="0" u="none" strike="noStrike">
                          <a:solidFill>
                            <a:srgbClr val="FF0000"/>
                          </a:solidFill>
                          <a:latin typeface="Arial"/>
                        </a:rPr>
                        <a:t>Year</a:t>
                      </a:r>
                    </a:p>
                  </a:txBody>
                  <a:tcPr marL="0" marR="0" marT="0" marB="0"/>
                </a:tc>
                <a:tc>
                  <a:txBody>
                    <a:bodyPr/>
                    <a:lstStyle/>
                    <a:p>
                      <a:pPr algn="ctr" fontAlgn="t"/>
                      <a:r>
                        <a:rPr lang="en-US" sz="1000" b="1" i="0" u="none" strike="noStrike" dirty="0">
                          <a:solidFill>
                            <a:srgbClr val="FF0000"/>
                          </a:solidFill>
                          <a:latin typeface="Arial"/>
                        </a:rPr>
                        <a:t>Rs. </a:t>
                      </a:r>
                      <a:r>
                        <a:rPr lang="en-US" sz="1000" b="1" i="0" u="none" strike="noStrike" dirty="0" err="1">
                          <a:solidFill>
                            <a:srgbClr val="FF0000"/>
                          </a:solidFill>
                          <a:latin typeface="Arial"/>
                        </a:rPr>
                        <a:t>Crores</a:t>
                      </a:r>
                      <a:endParaRPr lang="en-US" sz="1000" b="1" i="0" u="none" strike="noStrike" dirty="0">
                        <a:solidFill>
                          <a:srgbClr val="FF0000"/>
                        </a:solidFill>
                        <a:latin typeface="Arial"/>
                      </a:endParaRPr>
                    </a:p>
                  </a:txBody>
                  <a:tcPr marL="0" marR="0" marT="0" marB="0"/>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293915">
                <a:tc>
                  <a:txBody>
                    <a:bodyPr/>
                    <a:lstStyle/>
                    <a:p>
                      <a:pPr algn="ctr" fontAlgn="t"/>
                      <a:r>
                        <a:rPr lang="en-US" sz="1000" b="0" i="0" u="none" strike="noStrike">
                          <a:solidFill>
                            <a:srgbClr val="000000"/>
                          </a:solidFill>
                          <a:latin typeface="Arial"/>
                        </a:rPr>
                        <a:t>1994-95</a:t>
                      </a:r>
                    </a:p>
                  </a:txBody>
                  <a:tcPr marL="0" marR="0" marT="0" marB="0"/>
                </a:tc>
                <a:tc>
                  <a:txBody>
                    <a:bodyPr/>
                    <a:lstStyle/>
                    <a:p>
                      <a:pPr algn="ctr" fontAlgn="t"/>
                      <a:r>
                        <a:rPr lang="en-US" sz="1000" b="0" i="0" u="none" strike="noStrike">
                          <a:solidFill>
                            <a:srgbClr val="000000"/>
                          </a:solidFill>
                          <a:latin typeface="Arial"/>
                        </a:rPr>
                        <a:t>410</a:t>
                      </a:r>
                    </a:p>
                  </a:txBody>
                  <a:tcPr marL="0" marR="0" marT="0" marB="0"/>
                </a:tc>
                <a:tc>
                  <a:txBody>
                    <a:bodyPr/>
                    <a:lstStyle/>
                    <a:p>
                      <a:pPr algn="ctr" fontAlgn="t"/>
                      <a:r>
                        <a:rPr lang="en-US" sz="1000" b="0" i="0" u="none" strike="noStrike" dirty="0">
                          <a:solidFill>
                            <a:srgbClr val="000000"/>
                          </a:solidFill>
                          <a:latin typeface="Arial"/>
                        </a:rPr>
                        <a:t>Base Year</a:t>
                      </a:r>
                    </a:p>
                  </a:txBody>
                  <a:tcPr marL="0" marR="0" marT="0" marB="0"/>
                </a:tc>
                <a:tc>
                  <a:txBody>
                    <a:bodyPr/>
                    <a:lstStyle/>
                    <a:p>
                      <a:pPr algn="ctr" fontAlgn="t"/>
                      <a:r>
                        <a:rPr lang="en-US" sz="1000" b="0" i="0" u="none" strike="noStrike">
                          <a:solidFill>
                            <a:srgbClr val="000000"/>
                          </a:solidFill>
                          <a:latin typeface="Arial"/>
                        </a:rPr>
                        <a:t>3</a:t>
                      </a:r>
                    </a:p>
                  </a:txBody>
                  <a:tcPr marL="0" marR="0" marT="0" marB="0"/>
                </a:tc>
                <a:tc>
                  <a:txBody>
                    <a:bodyPr/>
                    <a:lstStyle/>
                    <a:p>
                      <a:pPr algn="ctr" fontAlgn="t"/>
                      <a:r>
                        <a:rPr lang="en-US" sz="1000" b="0" i="0" u="none" strike="noStrike">
                          <a:solidFill>
                            <a:srgbClr val="000000"/>
                          </a:solidFill>
                          <a:latin typeface="Arial"/>
                        </a:rPr>
                        <a:t>3943</a:t>
                      </a:r>
                    </a:p>
                  </a:txBody>
                  <a:tcPr marL="0" marR="0" marT="0" marB="0"/>
                </a:tc>
                <a:tc>
                  <a:txBody>
                    <a:bodyPr/>
                    <a:lstStyle/>
                    <a:p>
                      <a:pPr algn="ctr" fontAlgn="t"/>
                      <a:r>
                        <a:rPr lang="en-US" sz="1000" b="0" i="0" u="none" strike="noStrike">
                          <a:solidFill>
                            <a:srgbClr val="000000"/>
                          </a:solidFill>
                          <a:latin typeface="Arial"/>
                        </a:rPr>
                        <a:t>Base Year</a:t>
                      </a: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1995-96</a:t>
                      </a:r>
                    </a:p>
                  </a:txBody>
                  <a:tcPr marL="0" marR="0" marT="0" marB="0"/>
                </a:tc>
                <a:tc>
                  <a:txBody>
                    <a:bodyPr/>
                    <a:lstStyle/>
                    <a:p>
                      <a:pPr algn="ctr" fontAlgn="t"/>
                      <a:r>
                        <a:rPr lang="en-US" sz="1000" b="0" i="0" u="none" strike="noStrike">
                          <a:solidFill>
                            <a:srgbClr val="000000"/>
                          </a:solidFill>
                          <a:latin typeface="Arial"/>
                        </a:rPr>
                        <a:t>846</a:t>
                      </a:r>
                    </a:p>
                  </a:txBody>
                  <a:tcPr marL="0" marR="0" marT="0" marB="0"/>
                </a:tc>
                <a:tc>
                  <a:txBody>
                    <a:bodyPr/>
                    <a:lstStyle/>
                    <a:p>
                      <a:pPr algn="ctr" fontAlgn="t"/>
                      <a:r>
                        <a:rPr lang="en-US" sz="1000" b="0" i="0" u="none" strike="noStrike">
                          <a:solidFill>
                            <a:srgbClr val="000000"/>
                          </a:solidFill>
                          <a:latin typeface="Arial"/>
                        </a:rPr>
                        <a:t>101</a:t>
                      </a:r>
                    </a:p>
                  </a:txBody>
                  <a:tcPr marL="0" marR="0" marT="0" marB="0"/>
                </a:tc>
                <a:tc>
                  <a:txBody>
                    <a:bodyPr/>
                    <a:lstStyle/>
                    <a:p>
                      <a:pPr algn="ctr" fontAlgn="t"/>
                      <a:r>
                        <a:rPr lang="en-US" sz="1000" b="0" i="0" u="none" strike="noStrike">
                          <a:solidFill>
                            <a:srgbClr val="000000"/>
                          </a:solidFill>
                          <a:latin typeface="Arial"/>
                        </a:rPr>
                        <a:t>3</a:t>
                      </a:r>
                    </a:p>
                  </a:txBody>
                  <a:tcPr marL="0" marR="0" marT="0" marB="0"/>
                </a:tc>
                <a:tc>
                  <a:txBody>
                    <a:bodyPr/>
                    <a:lstStyle/>
                    <a:p>
                      <a:pPr algn="ctr" fontAlgn="t"/>
                      <a:r>
                        <a:rPr lang="en-US" sz="1000" b="0" i="0" u="none" strike="noStrike">
                          <a:solidFill>
                            <a:srgbClr val="000000"/>
                          </a:solidFill>
                          <a:latin typeface="Arial"/>
                        </a:rPr>
                        <a:t>4866</a:t>
                      </a:r>
                    </a:p>
                  </a:txBody>
                  <a:tcPr marL="0" marR="0" marT="0" marB="0"/>
                </a:tc>
                <a:tc>
                  <a:txBody>
                    <a:bodyPr/>
                    <a:lstStyle/>
                    <a:p>
                      <a:pPr algn="ctr" fontAlgn="t"/>
                      <a:r>
                        <a:rPr lang="en-US" sz="1000" b="0" i="0" u="none" strike="noStrike">
                          <a:solidFill>
                            <a:srgbClr val="000000"/>
                          </a:solidFill>
                          <a:latin typeface="Arial"/>
                        </a:rPr>
                        <a:t>19</a:t>
                      </a:r>
                    </a:p>
                  </a:txBody>
                  <a:tcPr marL="0" marR="0" marT="0" marB="0"/>
                </a:tc>
                <a:tc>
                  <a:txBody>
                    <a:bodyPr/>
                    <a:lstStyle/>
                    <a:p>
                      <a:pPr algn="ctr" fontAlgn="t"/>
                      <a:r>
                        <a:rPr lang="en-US" sz="1000" b="0" i="0" u="none" strike="noStrike" dirty="0" smtClean="0">
                          <a:solidFill>
                            <a:srgbClr val="000000"/>
                          </a:solidFill>
                          <a:latin typeface="Arial"/>
                        </a:rPr>
                        <a:t>0.8</a:t>
                      </a:r>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1996-97</a:t>
                      </a:r>
                    </a:p>
                  </a:txBody>
                  <a:tcPr marL="0" marR="0" marT="0" marB="0"/>
                </a:tc>
                <a:tc>
                  <a:txBody>
                    <a:bodyPr/>
                    <a:lstStyle/>
                    <a:p>
                      <a:pPr algn="ctr" fontAlgn="t"/>
                      <a:r>
                        <a:rPr lang="en-US" sz="1000" b="0" i="0" u="none" strike="noStrike">
                          <a:solidFill>
                            <a:srgbClr val="000000"/>
                          </a:solidFill>
                          <a:latin typeface="Arial"/>
                        </a:rPr>
                        <a:t>1022</a:t>
                      </a:r>
                    </a:p>
                  </a:txBody>
                  <a:tcPr marL="0" marR="0" marT="0" marB="0"/>
                </a:tc>
                <a:tc>
                  <a:txBody>
                    <a:bodyPr/>
                    <a:lstStyle/>
                    <a:p>
                      <a:pPr algn="ctr" fontAlgn="t"/>
                      <a:r>
                        <a:rPr lang="en-US" sz="1000" b="0" i="0" u="none" strike="noStrike">
                          <a:solidFill>
                            <a:srgbClr val="000000"/>
                          </a:solidFill>
                          <a:latin typeface="Arial"/>
                        </a:rPr>
                        <a:t>24</a:t>
                      </a:r>
                    </a:p>
                  </a:txBody>
                  <a:tcPr marL="0" marR="0" marT="0" marB="0"/>
                </a:tc>
                <a:tc>
                  <a:txBody>
                    <a:bodyPr/>
                    <a:lstStyle/>
                    <a:p>
                      <a:pPr algn="ctr" fontAlgn="t"/>
                      <a:r>
                        <a:rPr lang="en-US" sz="1000" b="0" i="0" u="none" strike="noStrike">
                          <a:solidFill>
                            <a:srgbClr val="000000"/>
                          </a:solidFill>
                          <a:latin typeface="Arial"/>
                        </a:rPr>
                        <a:t>6</a:t>
                      </a:r>
                    </a:p>
                  </a:txBody>
                  <a:tcPr marL="0" marR="0" marT="0" marB="0"/>
                </a:tc>
                <a:tc>
                  <a:txBody>
                    <a:bodyPr/>
                    <a:lstStyle/>
                    <a:p>
                      <a:pPr algn="ctr" fontAlgn="t"/>
                      <a:r>
                        <a:rPr lang="en-US" sz="1000" b="0" i="0" u="none" strike="noStrike">
                          <a:solidFill>
                            <a:srgbClr val="000000"/>
                          </a:solidFill>
                          <a:latin typeface="Arial"/>
                        </a:rPr>
                        <a:t>13982</a:t>
                      </a:r>
                    </a:p>
                  </a:txBody>
                  <a:tcPr marL="0" marR="0" marT="0" marB="0"/>
                </a:tc>
                <a:tc>
                  <a:txBody>
                    <a:bodyPr/>
                    <a:lstStyle/>
                    <a:p>
                      <a:pPr algn="ctr" fontAlgn="t"/>
                      <a:r>
                        <a:rPr lang="en-US" sz="1000" b="0" i="0" u="none" strike="noStrike">
                          <a:solidFill>
                            <a:srgbClr val="000000"/>
                          </a:solidFill>
                          <a:latin typeface="Arial"/>
                        </a:rPr>
                        <a:t>187</a:t>
                      </a: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1997-98</a:t>
                      </a:r>
                    </a:p>
                  </a:txBody>
                  <a:tcPr marL="0" marR="0" marT="0" marB="0"/>
                </a:tc>
                <a:tc>
                  <a:txBody>
                    <a:bodyPr/>
                    <a:lstStyle/>
                    <a:p>
                      <a:pPr algn="ctr" fontAlgn="t"/>
                      <a:r>
                        <a:rPr lang="en-US" sz="1000" b="0" i="0" u="none" strike="noStrike">
                          <a:solidFill>
                            <a:srgbClr val="000000"/>
                          </a:solidFill>
                          <a:latin typeface="Arial"/>
                        </a:rPr>
                        <a:t>1515</a:t>
                      </a:r>
                    </a:p>
                  </a:txBody>
                  <a:tcPr marL="0" marR="0" marT="0" marB="0"/>
                </a:tc>
                <a:tc>
                  <a:txBody>
                    <a:bodyPr/>
                    <a:lstStyle/>
                    <a:p>
                      <a:pPr algn="ctr" fontAlgn="t"/>
                      <a:r>
                        <a:rPr lang="en-US" sz="1000" b="0" i="0" u="none" strike="noStrike">
                          <a:solidFill>
                            <a:srgbClr val="000000"/>
                          </a:solidFill>
                          <a:latin typeface="Arial"/>
                        </a:rPr>
                        <a:t>49</a:t>
                      </a:r>
                    </a:p>
                  </a:txBody>
                  <a:tcPr marL="0" marR="0" marT="0" marB="0"/>
                </a:tc>
                <a:tc>
                  <a:txBody>
                    <a:bodyPr/>
                    <a:lstStyle/>
                    <a:p>
                      <a:pPr algn="ctr" fontAlgn="t"/>
                      <a:r>
                        <a:rPr lang="en-US" sz="1000" b="0" i="0" u="none" strike="noStrike">
                          <a:solidFill>
                            <a:srgbClr val="000000"/>
                          </a:solidFill>
                          <a:latin typeface="Arial"/>
                        </a:rPr>
                        <a:t>18</a:t>
                      </a:r>
                    </a:p>
                  </a:txBody>
                  <a:tcPr marL="0" marR="0" marT="0" marB="0"/>
                </a:tc>
                <a:tc>
                  <a:txBody>
                    <a:bodyPr/>
                    <a:lstStyle/>
                    <a:p>
                      <a:pPr algn="ctr" fontAlgn="t"/>
                      <a:r>
                        <a:rPr lang="en-US" sz="1000" b="0" i="0" u="none" strike="noStrike">
                          <a:solidFill>
                            <a:srgbClr val="000000"/>
                          </a:solidFill>
                          <a:latin typeface="Arial"/>
                        </a:rPr>
                        <a:t>45991</a:t>
                      </a:r>
                    </a:p>
                  </a:txBody>
                  <a:tcPr marL="0" marR="0" marT="0" marB="0"/>
                </a:tc>
                <a:tc>
                  <a:txBody>
                    <a:bodyPr/>
                    <a:lstStyle/>
                    <a:p>
                      <a:pPr algn="ctr" fontAlgn="t"/>
                      <a:r>
                        <a:rPr lang="en-US" sz="1000" b="0" i="0" u="none" strike="noStrike">
                          <a:solidFill>
                            <a:srgbClr val="000000"/>
                          </a:solidFill>
                          <a:latin typeface="Arial"/>
                        </a:rPr>
                        <a:t>228</a:t>
                      </a: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1998-99</a:t>
                      </a:r>
                    </a:p>
                  </a:txBody>
                  <a:tcPr marL="0" marR="0" marT="0" marB="0"/>
                </a:tc>
                <a:tc>
                  <a:txBody>
                    <a:bodyPr/>
                    <a:lstStyle/>
                    <a:p>
                      <a:pPr algn="ctr" fontAlgn="t"/>
                      <a:r>
                        <a:rPr lang="en-US" sz="1000" b="0" i="0" u="none" strike="noStrike">
                          <a:solidFill>
                            <a:srgbClr val="000000"/>
                          </a:solidFill>
                          <a:latin typeface="Arial"/>
                        </a:rPr>
                        <a:t>1787</a:t>
                      </a:r>
                    </a:p>
                  </a:txBody>
                  <a:tcPr marL="0" marR="0" marT="0" marB="0"/>
                </a:tc>
                <a:tc>
                  <a:txBody>
                    <a:bodyPr/>
                    <a:lstStyle/>
                    <a:p>
                      <a:pPr algn="ctr" fontAlgn="t"/>
                      <a:r>
                        <a:rPr lang="en-US" sz="1000" b="0" i="0" u="none" strike="noStrike">
                          <a:solidFill>
                            <a:srgbClr val="000000"/>
                          </a:solidFill>
                          <a:latin typeface="Arial"/>
                        </a:rPr>
                        <a:t>18</a:t>
                      </a:r>
                    </a:p>
                  </a:txBody>
                  <a:tcPr marL="0" marR="0" marT="0" marB="0"/>
                </a:tc>
                <a:tc>
                  <a:txBody>
                    <a:bodyPr/>
                    <a:lstStyle/>
                    <a:p>
                      <a:pPr algn="ctr" fontAlgn="t"/>
                      <a:r>
                        <a:rPr lang="en-US" sz="1000" b="0" i="0" u="none" strike="noStrike">
                          <a:solidFill>
                            <a:srgbClr val="000000"/>
                          </a:solidFill>
                          <a:latin typeface="Arial"/>
                        </a:rPr>
                        <a:t>30</a:t>
                      </a:r>
                    </a:p>
                  </a:txBody>
                  <a:tcPr marL="0" marR="0" marT="0" marB="0"/>
                </a:tc>
                <a:tc>
                  <a:txBody>
                    <a:bodyPr/>
                    <a:lstStyle/>
                    <a:p>
                      <a:pPr algn="ctr" fontAlgn="t"/>
                      <a:r>
                        <a:rPr lang="en-US" sz="1000" b="0" i="0" u="none" strike="noStrike">
                          <a:solidFill>
                            <a:srgbClr val="000000"/>
                          </a:solidFill>
                          <a:latin typeface="Arial"/>
                        </a:rPr>
                        <a:t>107479</a:t>
                      </a:r>
                    </a:p>
                  </a:txBody>
                  <a:tcPr marL="0" marR="0" marT="0" marB="0"/>
                </a:tc>
                <a:tc>
                  <a:txBody>
                    <a:bodyPr/>
                    <a:lstStyle/>
                    <a:p>
                      <a:pPr algn="ctr" fontAlgn="t"/>
                      <a:r>
                        <a:rPr lang="en-US" sz="1000" b="0" i="0" u="none" strike="noStrike">
                          <a:solidFill>
                            <a:srgbClr val="000000"/>
                          </a:solidFill>
                          <a:latin typeface="Arial"/>
                        </a:rPr>
                        <a:t>133</a:t>
                      </a: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1999-00</a:t>
                      </a:r>
                    </a:p>
                  </a:txBody>
                  <a:tcPr marL="0" marR="0" marT="0" marB="0"/>
                </a:tc>
                <a:tc>
                  <a:txBody>
                    <a:bodyPr/>
                    <a:lstStyle/>
                    <a:p>
                      <a:pPr algn="ctr" fontAlgn="t"/>
                      <a:r>
                        <a:rPr lang="en-US" sz="1000" b="0" i="0" u="none" strike="noStrike">
                          <a:solidFill>
                            <a:srgbClr val="000000"/>
                          </a:solidFill>
                          <a:latin typeface="Arial"/>
                        </a:rPr>
                        <a:t>2072</a:t>
                      </a:r>
                    </a:p>
                  </a:txBody>
                  <a:tcPr marL="0" marR="0" marT="0" marB="0"/>
                </a:tc>
                <a:tc>
                  <a:txBody>
                    <a:bodyPr/>
                    <a:lstStyle/>
                    <a:p>
                      <a:pPr algn="ctr" fontAlgn="t"/>
                      <a:r>
                        <a:rPr lang="en-US" sz="1000" b="0" i="0" u="none" strike="noStrike">
                          <a:solidFill>
                            <a:srgbClr val="000000"/>
                          </a:solidFill>
                          <a:latin typeface="Arial"/>
                        </a:rPr>
                        <a:t>16</a:t>
                      </a:r>
                    </a:p>
                  </a:txBody>
                  <a:tcPr marL="0" marR="0" marT="0" marB="0"/>
                </a:tc>
                <a:tc>
                  <a:txBody>
                    <a:bodyPr/>
                    <a:lstStyle/>
                    <a:p>
                      <a:pPr algn="ctr" fontAlgn="t"/>
                      <a:r>
                        <a:rPr lang="en-US" sz="1000" b="0" i="0" u="none" strike="noStrike">
                          <a:solidFill>
                            <a:srgbClr val="000000"/>
                          </a:solidFill>
                          <a:latin typeface="Arial"/>
                        </a:rPr>
                        <a:t>27</a:t>
                      </a:r>
                    </a:p>
                  </a:txBody>
                  <a:tcPr marL="0" marR="0" marT="0" marB="0"/>
                </a:tc>
                <a:tc>
                  <a:txBody>
                    <a:bodyPr/>
                    <a:lstStyle/>
                    <a:p>
                      <a:pPr algn="ctr" fontAlgn="t"/>
                      <a:r>
                        <a:rPr lang="en-US" sz="1000" b="0" i="0" u="none" strike="noStrike">
                          <a:solidFill>
                            <a:srgbClr val="000000"/>
                          </a:solidFill>
                          <a:latin typeface="Arial"/>
                        </a:rPr>
                        <a:t>115495</a:t>
                      </a:r>
                    </a:p>
                  </a:txBody>
                  <a:tcPr marL="0" marR="0" marT="0" marB="0"/>
                </a:tc>
                <a:tc>
                  <a:txBody>
                    <a:bodyPr/>
                    <a:lstStyle/>
                    <a:p>
                      <a:pPr algn="ctr" fontAlgn="t"/>
                      <a:r>
                        <a:rPr lang="en-US" sz="1000" b="0" i="0" u="none" strike="noStrike">
                          <a:solidFill>
                            <a:srgbClr val="000000"/>
                          </a:solidFill>
                          <a:latin typeface="Arial"/>
                        </a:rPr>
                        <a:t>7.45</a:t>
                      </a: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2000-01</a:t>
                      </a:r>
                    </a:p>
                  </a:txBody>
                  <a:tcPr marL="0" marR="0" marT="0" marB="0"/>
                </a:tc>
                <a:tc>
                  <a:txBody>
                    <a:bodyPr/>
                    <a:lstStyle/>
                    <a:p>
                      <a:pPr algn="ctr" fontAlgn="t"/>
                      <a:r>
                        <a:rPr lang="en-US" sz="1000" b="0" i="0" u="none" strike="noStrike">
                          <a:solidFill>
                            <a:srgbClr val="000000"/>
                          </a:solidFill>
                          <a:latin typeface="Arial"/>
                        </a:rPr>
                        <a:t>2540</a:t>
                      </a:r>
                    </a:p>
                  </a:txBody>
                  <a:tcPr marL="0" marR="0" marT="0" marB="0"/>
                </a:tc>
                <a:tc>
                  <a:txBody>
                    <a:bodyPr/>
                    <a:lstStyle/>
                    <a:p>
                      <a:pPr algn="ctr" fontAlgn="t"/>
                      <a:r>
                        <a:rPr lang="en-US" sz="1000" b="0" i="0" u="none" strike="noStrike">
                          <a:solidFill>
                            <a:srgbClr val="000000"/>
                          </a:solidFill>
                          <a:latin typeface="Arial"/>
                        </a:rPr>
                        <a:t>23</a:t>
                      </a:r>
                    </a:p>
                  </a:txBody>
                  <a:tcPr marL="0" marR="0" marT="0" marB="0"/>
                </a:tc>
                <a:tc>
                  <a:txBody>
                    <a:bodyPr/>
                    <a:lstStyle/>
                    <a:p>
                      <a:pPr algn="ctr" fontAlgn="t"/>
                      <a:r>
                        <a:rPr lang="en-US" sz="1000" b="0" i="0" u="none" strike="noStrike">
                          <a:solidFill>
                            <a:srgbClr val="000000"/>
                          </a:solidFill>
                          <a:latin typeface="Arial"/>
                        </a:rPr>
                        <a:t>26</a:t>
                      </a:r>
                    </a:p>
                  </a:txBody>
                  <a:tcPr marL="0" marR="0" marT="0" marB="0"/>
                </a:tc>
                <a:tc>
                  <a:txBody>
                    <a:bodyPr/>
                    <a:lstStyle/>
                    <a:p>
                      <a:pPr algn="ctr" fontAlgn="t"/>
                      <a:r>
                        <a:rPr lang="en-US" sz="1000" b="0" i="0" u="none" strike="noStrike">
                          <a:solidFill>
                            <a:srgbClr val="000000"/>
                          </a:solidFill>
                          <a:latin typeface="Arial"/>
                        </a:rPr>
                        <a:t>122326</a:t>
                      </a:r>
                    </a:p>
                  </a:txBody>
                  <a:tcPr marL="0" marR="0" marT="0" marB="0"/>
                </a:tc>
                <a:tc>
                  <a:txBody>
                    <a:bodyPr/>
                    <a:lstStyle/>
                    <a:p>
                      <a:pPr algn="ctr" fontAlgn="t"/>
                      <a:r>
                        <a:rPr lang="en-US" sz="1000" b="0" i="0" u="none" strike="noStrike">
                          <a:solidFill>
                            <a:srgbClr val="000000"/>
                          </a:solidFill>
                          <a:latin typeface="Arial"/>
                        </a:rPr>
                        <a:t>5.91</a:t>
                      </a: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2001-02</a:t>
                      </a:r>
                    </a:p>
                  </a:txBody>
                  <a:tcPr marL="0" marR="0" marT="0" marB="0"/>
                </a:tc>
                <a:tc>
                  <a:txBody>
                    <a:bodyPr/>
                    <a:lstStyle/>
                    <a:p>
                      <a:pPr algn="ctr" fontAlgn="t"/>
                      <a:r>
                        <a:rPr lang="en-US" sz="1000" b="0" i="0" u="none" strike="noStrike">
                          <a:solidFill>
                            <a:srgbClr val="000000"/>
                          </a:solidFill>
                          <a:latin typeface="Arial"/>
                        </a:rPr>
                        <a:t>3305</a:t>
                      </a:r>
                    </a:p>
                  </a:txBody>
                  <a:tcPr marL="0" marR="0" marT="0" marB="0"/>
                </a:tc>
                <a:tc>
                  <a:txBody>
                    <a:bodyPr/>
                    <a:lstStyle/>
                    <a:p>
                      <a:pPr algn="ctr" fontAlgn="t"/>
                      <a:r>
                        <a:rPr lang="en-US" sz="1000" b="0" i="0" u="none" strike="noStrike">
                          <a:solidFill>
                            <a:srgbClr val="000000"/>
                          </a:solidFill>
                          <a:latin typeface="Arial"/>
                        </a:rPr>
                        <a:t>26</a:t>
                      </a:r>
                    </a:p>
                  </a:txBody>
                  <a:tcPr marL="0" marR="0" marT="0" marB="0"/>
                </a:tc>
                <a:tc>
                  <a:txBody>
                    <a:bodyPr/>
                    <a:lstStyle/>
                    <a:p>
                      <a:pPr algn="ctr" fontAlgn="t"/>
                      <a:r>
                        <a:rPr lang="en-US" sz="1000" b="0" i="0" u="none" strike="noStrike">
                          <a:solidFill>
                            <a:srgbClr val="000000"/>
                          </a:solidFill>
                          <a:latin typeface="Arial"/>
                        </a:rPr>
                        <a:t>41</a:t>
                      </a:r>
                    </a:p>
                  </a:txBody>
                  <a:tcPr marL="0" marR="0" marT="0" marB="0"/>
                </a:tc>
                <a:tc>
                  <a:txBody>
                    <a:bodyPr/>
                    <a:lstStyle/>
                    <a:p>
                      <a:pPr algn="ctr" fontAlgn="t"/>
                      <a:r>
                        <a:rPr lang="en-US" sz="1000" b="0" i="0" u="none" strike="noStrike">
                          <a:solidFill>
                            <a:srgbClr val="000000"/>
                          </a:solidFill>
                          <a:latin typeface="Arial"/>
                        </a:rPr>
                        <a:t>187577</a:t>
                      </a:r>
                    </a:p>
                  </a:txBody>
                  <a:tcPr marL="0" marR="0" marT="0" marB="0"/>
                </a:tc>
                <a:tc>
                  <a:txBody>
                    <a:bodyPr/>
                    <a:lstStyle/>
                    <a:p>
                      <a:pPr algn="ctr" fontAlgn="t"/>
                      <a:r>
                        <a:rPr lang="en-US" sz="1000" b="0" i="0" u="none" strike="noStrike">
                          <a:solidFill>
                            <a:srgbClr val="000000"/>
                          </a:solidFill>
                          <a:latin typeface="Arial"/>
                        </a:rPr>
                        <a:t>53</a:t>
                      </a: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2002-03</a:t>
                      </a:r>
                    </a:p>
                  </a:txBody>
                  <a:tcPr marL="0" marR="0" marT="0" marB="0"/>
                </a:tc>
                <a:tc>
                  <a:txBody>
                    <a:bodyPr/>
                    <a:lstStyle/>
                    <a:p>
                      <a:pPr algn="ctr" fontAlgn="t"/>
                      <a:r>
                        <a:rPr lang="en-US" sz="1000" b="0" i="0" u="none" strike="noStrike">
                          <a:solidFill>
                            <a:srgbClr val="000000"/>
                          </a:solidFill>
                          <a:latin typeface="Arial"/>
                        </a:rPr>
                        <a:t>4125</a:t>
                      </a:r>
                    </a:p>
                  </a:txBody>
                  <a:tcPr marL="0" marR="0" marT="0" marB="0"/>
                </a:tc>
                <a:tc>
                  <a:txBody>
                    <a:bodyPr/>
                    <a:lstStyle/>
                    <a:p>
                      <a:pPr algn="ctr" fontAlgn="t"/>
                      <a:r>
                        <a:rPr lang="en-US" sz="1000" b="0" i="0" u="none" strike="noStrike">
                          <a:solidFill>
                            <a:srgbClr val="000000"/>
                          </a:solidFill>
                          <a:latin typeface="Arial"/>
                        </a:rPr>
                        <a:t>25</a:t>
                      </a:r>
                    </a:p>
                  </a:txBody>
                  <a:tcPr marL="0" marR="0" marT="0" marB="0"/>
                </a:tc>
                <a:tc>
                  <a:txBody>
                    <a:bodyPr/>
                    <a:lstStyle/>
                    <a:p>
                      <a:pPr algn="ctr" fontAlgn="t"/>
                      <a:r>
                        <a:rPr lang="en-US" sz="1000" b="0" i="0" u="none" strike="noStrike">
                          <a:solidFill>
                            <a:srgbClr val="000000"/>
                          </a:solidFill>
                          <a:latin typeface="Arial"/>
                        </a:rPr>
                        <a:t>51</a:t>
                      </a:r>
                    </a:p>
                  </a:txBody>
                  <a:tcPr marL="0" marR="0" marT="0" marB="0"/>
                </a:tc>
                <a:tc>
                  <a:txBody>
                    <a:bodyPr/>
                    <a:lstStyle/>
                    <a:p>
                      <a:pPr algn="ctr" fontAlgn="t"/>
                      <a:r>
                        <a:rPr lang="en-US" sz="1000" b="0" i="0" u="none" strike="noStrike">
                          <a:solidFill>
                            <a:srgbClr val="000000"/>
                          </a:solidFill>
                          <a:latin typeface="Arial"/>
                        </a:rPr>
                        <a:t>232048</a:t>
                      </a:r>
                    </a:p>
                  </a:txBody>
                  <a:tcPr marL="0" marR="0" marT="0" marB="0"/>
                </a:tc>
                <a:tc>
                  <a:txBody>
                    <a:bodyPr/>
                    <a:lstStyle/>
                    <a:p>
                      <a:pPr algn="ctr" fontAlgn="t"/>
                      <a:r>
                        <a:rPr lang="en-US" sz="1000" b="0" i="0" u="none" strike="noStrike">
                          <a:solidFill>
                            <a:srgbClr val="000000"/>
                          </a:solidFill>
                          <a:latin typeface="Arial"/>
                        </a:rPr>
                        <a:t>24</a:t>
                      </a: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2003-04</a:t>
                      </a:r>
                    </a:p>
                  </a:txBody>
                  <a:tcPr marL="0" marR="0" marT="0" marB="0"/>
                </a:tc>
                <a:tc>
                  <a:txBody>
                    <a:bodyPr/>
                    <a:lstStyle/>
                    <a:p>
                      <a:pPr algn="ctr" fontAlgn="t"/>
                      <a:r>
                        <a:rPr lang="en-US" sz="1000" b="0" i="0" u="none" strike="noStrike">
                          <a:solidFill>
                            <a:srgbClr val="000000"/>
                          </a:solidFill>
                          <a:latin typeface="Arial"/>
                        </a:rPr>
                        <a:t>7890</a:t>
                      </a:r>
                    </a:p>
                  </a:txBody>
                  <a:tcPr marL="0" marR="0" marT="0" marB="0"/>
                </a:tc>
                <a:tc>
                  <a:txBody>
                    <a:bodyPr/>
                    <a:lstStyle/>
                    <a:p>
                      <a:pPr algn="ctr" fontAlgn="t"/>
                      <a:r>
                        <a:rPr lang="en-US" sz="1000" b="0" i="0" u="none" strike="noStrike">
                          <a:solidFill>
                            <a:srgbClr val="000000"/>
                          </a:solidFill>
                          <a:latin typeface="Arial"/>
                        </a:rPr>
                        <a:t>91</a:t>
                      </a:r>
                    </a:p>
                  </a:txBody>
                  <a:tcPr marL="0" marR="0" marT="0" marB="0"/>
                </a:tc>
                <a:tc>
                  <a:txBody>
                    <a:bodyPr/>
                    <a:lstStyle/>
                    <a:p>
                      <a:pPr algn="ctr" fontAlgn="t"/>
                      <a:r>
                        <a:rPr lang="en-US" sz="1000" b="0" i="0" u="none" strike="noStrike">
                          <a:solidFill>
                            <a:srgbClr val="000000"/>
                          </a:solidFill>
                          <a:latin typeface="Arial"/>
                        </a:rPr>
                        <a:t>58</a:t>
                      </a:r>
                    </a:p>
                  </a:txBody>
                  <a:tcPr marL="0" marR="0" marT="0" marB="0"/>
                </a:tc>
                <a:tc>
                  <a:txBody>
                    <a:bodyPr/>
                    <a:lstStyle/>
                    <a:p>
                      <a:pPr algn="ctr" fontAlgn="t"/>
                      <a:r>
                        <a:rPr lang="en-US" sz="1000" b="0" i="0" u="none" strike="noStrike">
                          <a:solidFill>
                            <a:srgbClr val="000000"/>
                          </a:solidFill>
                          <a:latin typeface="Arial"/>
                        </a:rPr>
                        <a:t>403856</a:t>
                      </a:r>
                    </a:p>
                  </a:txBody>
                  <a:tcPr marL="0" marR="0" marT="0" marB="0"/>
                </a:tc>
                <a:tc>
                  <a:txBody>
                    <a:bodyPr/>
                    <a:lstStyle/>
                    <a:p>
                      <a:pPr algn="ctr" fontAlgn="t"/>
                      <a:r>
                        <a:rPr lang="en-US" sz="1000" b="0" i="0" u="none" strike="noStrike">
                          <a:solidFill>
                            <a:srgbClr val="000000"/>
                          </a:solidFill>
                          <a:latin typeface="Arial"/>
                        </a:rPr>
                        <a:t>74</a:t>
                      </a: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a:solidFill>
                            <a:srgbClr val="000000"/>
                          </a:solidFill>
                          <a:latin typeface="Arial"/>
                        </a:rPr>
                        <a:t>2004-05</a:t>
                      </a:r>
                    </a:p>
                  </a:txBody>
                  <a:tcPr marL="0" marR="0" marT="0" marB="0"/>
                </a:tc>
                <a:tc>
                  <a:txBody>
                    <a:bodyPr/>
                    <a:lstStyle/>
                    <a:p>
                      <a:pPr algn="ctr" fontAlgn="t"/>
                      <a:r>
                        <a:rPr lang="en-US" sz="1000" b="0" i="0" u="none" strike="noStrike">
                          <a:solidFill>
                            <a:srgbClr val="000000"/>
                          </a:solidFill>
                          <a:latin typeface="Arial"/>
                        </a:rPr>
                        <a:t>14196</a:t>
                      </a:r>
                    </a:p>
                  </a:txBody>
                  <a:tcPr marL="0" marR="0" marT="0" marB="0"/>
                </a:tc>
                <a:tc>
                  <a:txBody>
                    <a:bodyPr/>
                    <a:lstStyle/>
                    <a:p>
                      <a:pPr algn="ctr" fontAlgn="t"/>
                      <a:r>
                        <a:rPr lang="en-US" sz="1000" b="0" i="0" u="none" strike="noStrike">
                          <a:solidFill>
                            <a:srgbClr val="000000"/>
                          </a:solidFill>
                          <a:latin typeface="Arial"/>
                        </a:rPr>
                        <a:t>79.93</a:t>
                      </a:r>
                    </a:p>
                  </a:txBody>
                  <a:tcPr marL="0" marR="0" marT="0" marB="0"/>
                </a:tc>
                <a:tc>
                  <a:txBody>
                    <a:bodyPr/>
                    <a:lstStyle/>
                    <a:p>
                      <a:pPr algn="ctr" fontAlgn="t"/>
                      <a:r>
                        <a:rPr lang="en-US" sz="1000" b="0" i="0" u="none" strike="noStrike">
                          <a:solidFill>
                            <a:srgbClr val="000000"/>
                          </a:solidFill>
                          <a:latin typeface="Arial"/>
                        </a:rPr>
                        <a:t>71</a:t>
                      </a:r>
                    </a:p>
                  </a:txBody>
                  <a:tcPr marL="0" marR="0" marT="0" marB="0"/>
                </a:tc>
                <a:tc>
                  <a:txBody>
                    <a:bodyPr/>
                    <a:lstStyle/>
                    <a:p>
                      <a:pPr algn="ctr" fontAlgn="t"/>
                      <a:r>
                        <a:rPr lang="en-US" sz="1000" b="0" i="0" u="none" strike="noStrike">
                          <a:solidFill>
                            <a:srgbClr val="000000"/>
                          </a:solidFill>
                          <a:latin typeface="Arial"/>
                        </a:rPr>
                        <a:t>774988</a:t>
                      </a:r>
                    </a:p>
                  </a:txBody>
                  <a:tcPr marL="0" marR="0" marT="0" marB="0"/>
                </a:tc>
                <a:tc>
                  <a:txBody>
                    <a:bodyPr/>
                    <a:lstStyle/>
                    <a:p>
                      <a:pPr algn="ctr" fontAlgn="t"/>
                      <a:r>
                        <a:rPr lang="en-US" sz="1000" b="0" i="0" u="none" strike="noStrike" dirty="0">
                          <a:solidFill>
                            <a:srgbClr val="000000"/>
                          </a:solidFill>
                          <a:latin typeface="Arial"/>
                        </a:rPr>
                        <a:t>91</a:t>
                      </a:r>
                    </a:p>
                  </a:txBody>
                  <a:tcPr marL="0" marR="0" marT="0" marB="0"/>
                </a:tc>
                <a:tc>
                  <a:txBody>
                    <a:bodyPr/>
                    <a:lstStyle/>
                    <a:p>
                      <a:pPr algn="ctr" fontAlgn="t"/>
                      <a:r>
                        <a:rPr lang="en-US" sz="1000" b="0" i="0" u="none" strike="noStrike" dirty="0" smtClean="0">
                          <a:solidFill>
                            <a:srgbClr val="000000"/>
                          </a:solidFill>
                          <a:latin typeface="Arial"/>
                        </a:rPr>
                        <a:t>4.7</a:t>
                      </a:r>
                      <a:endParaRPr lang="en-US" sz="1000" b="0" i="0" u="none" strike="noStrike" dirty="0">
                        <a:solidFill>
                          <a:srgbClr val="000000"/>
                        </a:solidFill>
                        <a:latin typeface="Arial"/>
                      </a:endParaRPr>
                    </a:p>
                  </a:txBody>
                  <a:tcPr marL="0" marR="0" marT="0" marB="0"/>
                </a:tc>
              </a:tr>
              <a:tr h="293915">
                <a:tc>
                  <a:txBody>
                    <a:bodyPr/>
                    <a:lstStyle/>
                    <a:p>
                      <a:pPr algn="ctr" fontAlgn="t"/>
                      <a:r>
                        <a:rPr lang="en-US" sz="1000" b="0" i="0" u="none" strike="noStrike" dirty="0" smtClean="0">
                          <a:solidFill>
                            <a:srgbClr val="000000"/>
                          </a:solidFill>
                          <a:latin typeface="Arial"/>
                        </a:rPr>
                        <a:t>2009-2010</a:t>
                      </a:r>
                      <a:endParaRPr lang="en-US" sz="1000" b="0" i="0" u="none" strike="noStrike" dirty="0">
                        <a:solidFill>
                          <a:srgbClr val="000000"/>
                        </a:solidFill>
                        <a:latin typeface="Arial"/>
                      </a:endParaRPr>
                    </a:p>
                  </a:txBody>
                  <a:tcPr marL="0" marR="0" marT="0" marB="0"/>
                </a:tc>
                <a:tc>
                  <a:txBody>
                    <a:bodyPr/>
                    <a:lstStyle/>
                    <a:p>
                      <a:pPr algn="ctr" fontAlgn="t"/>
                      <a:r>
                        <a:rPr lang="en-US" sz="1000" b="0" i="0" u="none" strike="noStrike" dirty="0" smtClean="0">
                          <a:solidFill>
                            <a:srgbClr val="000000"/>
                          </a:solidFill>
                          <a:latin typeface="Arial"/>
                        </a:rPr>
                        <a:t>65000</a:t>
                      </a:r>
                      <a:endParaRPr lang="en-US" sz="1000" b="0" i="0" u="none" strike="noStrike" dirty="0">
                        <a:solidFill>
                          <a:srgbClr val="000000"/>
                        </a:solidFill>
                        <a:latin typeface="Arial"/>
                      </a:endParaRPr>
                    </a:p>
                  </a:txBody>
                  <a:tcPr marL="0" marR="0" marT="0" marB="0"/>
                </a:tc>
                <a:tc>
                  <a:txBody>
                    <a:bodyPr/>
                    <a:lstStyle/>
                    <a:p>
                      <a:pPr algn="ctr" fontAlgn="t"/>
                      <a:endParaRPr lang="en-US" sz="1000" b="0" i="0" u="none" strike="noStrike">
                        <a:solidFill>
                          <a:srgbClr val="000000"/>
                        </a:solidFill>
                        <a:latin typeface="Arial"/>
                      </a:endParaRPr>
                    </a:p>
                  </a:txBody>
                  <a:tcPr marL="0" marR="0" marT="0" marB="0"/>
                </a:tc>
                <a:tc>
                  <a:txBody>
                    <a:bodyPr/>
                    <a:lstStyle/>
                    <a:p>
                      <a:pPr algn="ctr" fontAlgn="t"/>
                      <a:endParaRPr lang="en-US" sz="1000" b="0" i="0" u="none" strike="noStrike">
                        <a:solidFill>
                          <a:srgbClr val="000000"/>
                        </a:solidFill>
                        <a:latin typeface="Arial"/>
                      </a:endParaRPr>
                    </a:p>
                  </a:txBody>
                  <a:tcPr marL="0" marR="0" marT="0" marB="0"/>
                </a:tc>
                <a:tc>
                  <a:txBody>
                    <a:bodyPr/>
                    <a:lstStyle/>
                    <a:p>
                      <a:pPr algn="ctr" fontAlgn="t"/>
                      <a:endParaRPr lang="en-US" sz="1000" b="0" i="0" u="none" strike="noStrike">
                        <a:solidFill>
                          <a:srgbClr val="000000"/>
                        </a:solidFill>
                        <a:latin typeface="Arial"/>
                      </a:endParaRPr>
                    </a:p>
                  </a:txBody>
                  <a:tcPr marL="0" marR="0" marT="0" marB="0"/>
                </a:tc>
                <a:tc>
                  <a:txBody>
                    <a:bodyPr/>
                    <a:lstStyle/>
                    <a:p>
                      <a:pPr algn="ctr" fontAlgn="t"/>
                      <a:endParaRPr lang="en-US" sz="1000" b="0" i="0" u="none" strike="noStrike" dirty="0">
                        <a:solidFill>
                          <a:srgbClr val="000000"/>
                        </a:solidFill>
                        <a:latin typeface="Arial"/>
                      </a:endParaRPr>
                    </a:p>
                  </a:txBody>
                  <a:tcPr marL="0" marR="0" marT="0" marB="0"/>
                </a:tc>
                <a:tc>
                  <a:txBody>
                    <a:bodyPr/>
                    <a:lstStyle/>
                    <a:p>
                      <a:pPr algn="ctr" fontAlgn="t"/>
                      <a:r>
                        <a:rPr lang="en-US" sz="1000" b="0" i="0" u="none" strike="noStrike" dirty="0" smtClean="0">
                          <a:solidFill>
                            <a:srgbClr val="000000"/>
                          </a:solidFill>
                          <a:latin typeface="Arial"/>
                        </a:rPr>
                        <a:t>10.1</a:t>
                      </a:r>
                      <a:endParaRPr lang="en-US" sz="1000" b="0" i="0" u="none" strike="noStrike" dirty="0">
                        <a:solidFill>
                          <a:srgbClr val="000000"/>
                        </a:solidFill>
                        <a:latin typeface="Arial"/>
                      </a:endParaRPr>
                    </a:p>
                  </a:txBody>
                  <a:tcPr marL="0" marR="0" marT="0" marB="0"/>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dirty="0" smtClean="0"/>
              <a:t> </a:t>
            </a:r>
          </a:p>
          <a:p>
            <a:r>
              <a:rPr lang="en-US" dirty="0" smtClean="0"/>
              <a:t>Tax revenue (net to Centre) during April-June, 2010-11 recorded a growth of 32.6 per cent compared with corresponding period of 2009-10. Non-tax revenue grew by 12.38 per cent in April-June, 2010-11 on account of one-off nature of receipts of proceeds from Spectrum auction. </a:t>
            </a:r>
          </a:p>
          <a:p>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smtClean="0">
                <a:solidFill>
                  <a:srgbClr val="FF0000"/>
                </a:solidFill>
              </a:rPr>
              <a:t>Changing Trends in tax and non tax revenue in India.</a:t>
            </a:r>
            <a:endParaRPr lang="en-US" sz="2800" dirty="0">
              <a:solidFill>
                <a:srgbClr val="FF0000"/>
              </a:solidFill>
            </a:endParaRPr>
          </a:p>
        </p:txBody>
      </p:sp>
      <p:sp>
        <p:nvSpPr>
          <p:cNvPr id="5" name="Content Placeholder 4"/>
          <p:cNvSpPr>
            <a:spLocks noGrp="1"/>
          </p:cNvSpPr>
          <p:nvPr>
            <p:ph idx="1"/>
          </p:nvPr>
        </p:nvSpPr>
        <p:spPr/>
        <p:txBody>
          <a:bodyPr>
            <a:normAutofit fontScale="92500" lnSpcReduction="20000"/>
          </a:bodyPr>
          <a:lstStyle/>
          <a:p>
            <a:r>
              <a:rPr lang="en-US" dirty="0" smtClean="0"/>
              <a:t>Well  developed tax structure</a:t>
            </a:r>
          </a:p>
          <a:p>
            <a:r>
              <a:rPr lang="en-US" dirty="0" smtClean="0"/>
              <a:t>Power to levy taxes distributed between the central, state and local governments.</a:t>
            </a:r>
          </a:p>
          <a:p>
            <a:r>
              <a:rPr lang="en-US" dirty="0" smtClean="0"/>
              <a:t>Central </a:t>
            </a:r>
            <a:r>
              <a:rPr lang="en-US" dirty="0" err="1" smtClean="0"/>
              <a:t>Govt</a:t>
            </a:r>
            <a:r>
              <a:rPr lang="en-US" dirty="0" smtClean="0"/>
              <a:t>: Income tax, customs duty, central excise and service tax. (note agricultural income tax is state subject)</a:t>
            </a:r>
          </a:p>
          <a:p>
            <a:r>
              <a:rPr lang="en-US" dirty="0" smtClean="0"/>
              <a:t>State </a:t>
            </a:r>
            <a:r>
              <a:rPr lang="en-US" dirty="0" err="1" smtClean="0"/>
              <a:t>Govt</a:t>
            </a:r>
            <a:r>
              <a:rPr lang="en-US" dirty="0" smtClean="0"/>
              <a:t>: VAT, Stamp duty, state excise, land revenue and tax on </a:t>
            </a:r>
            <a:r>
              <a:rPr lang="en-US" dirty="0" err="1" smtClean="0"/>
              <a:t>proffession</a:t>
            </a:r>
            <a:r>
              <a:rPr lang="en-US" dirty="0" smtClean="0"/>
              <a:t>.</a:t>
            </a:r>
          </a:p>
          <a:p>
            <a:r>
              <a:rPr lang="en-US" dirty="0" smtClean="0"/>
              <a:t>Local Bodies: property tax, </a:t>
            </a:r>
            <a:r>
              <a:rPr lang="en-US" dirty="0" err="1" smtClean="0"/>
              <a:t>octroi</a:t>
            </a:r>
            <a:r>
              <a:rPr lang="en-US" dirty="0" smtClean="0"/>
              <a:t> and tax on utilities like water supply, sanitation etc.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20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20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20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normAutofit fontScale="92500" lnSpcReduction="20000"/>
          </a:bodyPr>
          <a:lstStyle/>
          <a:p>
            <a:r>
              <a:rPr lang="en-US" dirty="0" smtClean="0"/>
              <a:t>1991 tax reform committee laid down a framework for systematic and comprehensive</a:t>
            </a:r>
          </a:p>
          <a:p>
            <a:pPr>
              <a:buNone/>
            </a:pPr>
            <a:r>
              <a:rPr lang="en-US" dirty="0" smtClean="0"/>
              <a:t>    reforms of the tax system at central level.</a:t>
            </a:r>
          </a:p>
          <a:p>
            <a:r>
              <a:rPr lang="en-US" dirty="0" smtClean="0"/>
              <a:t>The important proposals were</a:t>
            </a:r>
          </a:p>
          <a:p>
            <a:pPr marL="514350" indent="-514350">
              <a:buFont typeface="+mj-lt"/>
              <a:buAutoNum type="arabicPeriod"/>
            </a:pPr>
            <a:r>
              <a:rPr lang="en-US" dirty="0" smtClean="0"/>
              <a:t>Reduction in tax rates</a:t>
            </a:r>
          </a:p>
          <a:p>
            <a:pPr marL="514350" indent="-514350">
              <a:buFont typeface="+mj-lt"/>
              <a:buAutoNum type="arabicPeriod"/>
              <a:tabLst>
                <a:tab pos="1884363" algn="l"/>
              </a:tabLst>
            </a:pPr>
            <a:r>
              <a:rPr lang="en-US" dirty="0" smtClean="0"/>
              <a:t>Broaden tax base</a:t>
            </a:r>
          </a:p>
          <a:p>
            <a:pPr marL="514350" indent="-514350">
              <a:buFont typeface="+mj-lt"/>
              <a:buAutoNum type="arabicPeriod"/>
              <a:tabLst>
                <a:tab pos="1884363" algn="l"/>
              </a:tabLst>
            </a:pPr>
            <a:r>
              <a:rPr lang="en-US" dirty="0" smtClean="0"/>
              <a:t>Simply laws and procedures</a:t>
            </a:r>
          </a:p>
          <a:p>
            <a:pPr marL="514350" indent="-514350">
              <a:buFont typeface="+mj-lt"/>
              <a:buAutoNum type="arabicPeriod"/>
              <a:tabLst>
                <a:tab pos="1884363" algn="l"/>
              </a:tabLst>
            </a:pPr>
            <a:r>
              <a:rPr lang="en-US" dirty="0" smtClean="0"/>
              <a:t>Modernization of the administrative and enforcement machinery.</a:t>
            </a:r>
          </a:p>
          <a:p>
            <a:pPr>
              <a:buNone/>
            </a:pP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2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2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solidFill>
                  <a:srgbClr val="00B050"/>
                </a:solidFill>
              </a:rPr>
              <a:t>“physics was easy compared to trying to prepare his taxes.” </a:t>
            </a:r>
            <a:r>
              <a:rPr lang="en-US" dirty="0" smtClean="0">
                <a:solidFill>
                  <a:srgbClr val="FF0000"/>
                </a:solidFill>
              </a:rPr>
              <a:t>Albert Einstein</a:t>
            </a:r>
          </a:p>
          <a:p>
            <a:r>
              <a:rPr lang="en-US" dirty="0" smtClean="0">
                <a:solidFill>
                  <a:srgbClr val="FF0000"/>
                </a:solidFill>
              </a:rPr>
              <a:t> </a:t>
            </a:r>
            <a:r>
              <a:rPr lang="en-US" sz="2000" dirty="0" smtClean="0"/>
              <a:t>The </a:t>
            </a:r>
            <a:r>
              <a:rPr lang="en-US" sz="2000" b="1" dirty="0" smtClean="0"/>
              <a:t>window tax</a:t>
            </a:r>
            <a:r>
              <a:rPr lang="en-US" sz="2000" dirty="0" smtClean="0"/>
              <a:t> was a significant social, cultural, and architectural force in the kingdoms of England, Scotland and then Great Britain during the 17th and 18th centuries. Some houses from the period can be seen to have bricked-up window-spaces (ready to be glazed at a later date), as a result of the tax.</a:t>
            </a:r>
          </a:p>
          <a:p>
            <a:r>
              <a:rPr lang="en-US" sz="2000" dirty="0" smtClean="0"/>
              <a:t>The tax was introduced under the Act of Making Good the Deficiency of the Clipped Money in 1696 under King </a:t>
            </a:r>
            <a:r>
              <a:rPr lang="en-US" sz="2000" dirty="0" smtClean="0">
                <a:hlinkClick r:id="rId2" action="ppaction://hlinkfile" tooltip="William III of England"/>
              </a:rPr>
              <a:t>William III</a:t>
            </a:r>
            <a:r>
              <a:rPr lang="en-US" sz="2000" baseline="30000" dirty="0" smtClean="0">
                <a:hlinkClick r:id="" action="ppaction://hlinkfile"/>
              </a:rPr>
              <a:t>[1]</a:t>
            </a:r>
            <a:r>
              <a:rPr lang="en-US" sz="2000" dirty="0" smtClean="0"/>
              <a:t> and was designed to impose tax relative to the prosperity of the taxpayer</a:t>
            </a:r>
          </a:p>
          <a:p>
            <a:r>
              <a:rPr lang="en-US" sz="2000" dirty="0" smtClean="0"/>
              <a:t>When the window tax was introduced, it consisted of two parts: a flat-rate house tax of 2 shillings per house (£11.12 as of 2010),</a:t>
            </a:r>
            <a:r>
              <a:rPr lang="en-US" sz="2000" baseline="30000" dirty="0" smtClean="0">
                <a:hlinkClick r:id="" action="ppaction://hlinkfile"/>
              </a:rPr>
              <a:t>[4]</a:t>
            </a:r>
            <a:r>
              <a:rPr lang="en-US" sz="2000" dirty="0" smtClean="0"/>
              <a:t> and a variable tax for the number of windows above ten windows. </a:t>
            </a:r>
            <a:endParaRPr lang="en-US" sz="2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sz="2000" dirty="0" smtClean="0"/>
              <a:t>Properties with between ten and twenty windows paid a total of four shillings (£22.25 as of 2010),</a:t>
            </a:r>
            <a:r>
              <a:rPr lang="en-US" sz="2000" baseline="30000" dirty="0" smtClean="0">
                <a:hlinkClick r:id="" action="ppaction://hlinkfile"/>
              </a:rPr>
              <a:t>[4]</a:t>
            </a:r>
            <a:r>
              <a:rPr lang="en-US" sz="2000" dirty="0" smtClean="0"/>
              <a:t>, and those above twenty windows paid eight shillings(£44.5 as of 2010),</a:t>
            </a:r>
            <a:r>
              <a:rPr lang="en-US" sz="2000" baseline="30000" dirty="0" smtClean="0">
                <a:hlinkClick r:id="" action="ppaction://hlinkfile"/>
              </a:rPr>
              <a:t>[</a:t>
            </a:r>
            <a:endParaRPr lang="en-US" sz="2000" baseline="30000" dirty="0" smtClean="0"/>
          </a:p>
          <a:p>
            <a:r>
              <a:rPr lang="en-US" sz="2000" dirty="0" smtClean="0"/>
              <a:t>The bigger the house, the more windows it was likely to have, and the more tax the occupants would pay. Nevertheless, the tax was unpopular, because it was seen by some as a tax on "light and air".</a:t>
            </a:r>
            <a:r>
              <a:rPr lang="en-US" sz="2000" baseline="30000" dirty="0" smtClean="0">
                <a:hlinkClick r:id="" action="ppaction://hlinkfile"/>
              </a:rPr>
              <a:t>[7]</a:t>
            </a:r>
            <a:endParaRPr lang="en-US" sz="2000" baseline="30000" dirty="0" smtClean="0"/>
          </a:p>
          <a:p>
            <a:r>
              <a:rPr lang="en-US" sz="2000" dirty="0" smtClean="0"/>
              <a:t>In Scotland this Window Tax was imposed by </a:t>
            </a:r>
            <a:r>
              <a:rPr lang="en-US" sz="2000" dirty="0" smtClean="0">
                <a:hlinkClick r:id="rId2" action="ppaction://hlinkfile" tooltip="William Pitt the Younger"/>
              </a:rPr>
              <a:t>William Pitt the Younger</a:t>
            </a:r>
            <a:r>
              <a:rPr lang="en-US" sz="2000" dirty="0" smtClean="0"/>
              <a:t> in the 1780s</a:t>
            </a:r>
          </a:p>
          <a:p>
            <a:r>
              <a:rPr lang="en-US" sz="2000" dirty="0" smtClean="0"/>
              <a:t>A similar tax existed in </a:t>
            </a:r>
            <a:r>
              <a:rPr lang="en-US" sz="2000" dirty="0" smtClean="0">
                <a:hlinkClick r:id="rId3" action="ppaction://hlinkfile" tooltip="France"/>
              </a:rPr>
              <a:t>France</a:t>
            </a:r>
            <a:r>
              <a:rPr lang="en-US" sz="2000" dirty="0" smtClean="0"/>
              <a:t> from 1798 to 1926, the Doors And Windows Tax.</a:t>
            </a:r>
          </a:p>
          <a:p>
            <a:r>
              <a:rPr lang="en-US" sz="2000" dirty="0" smtClean="0"/>
              <a:t>The richest families in the kingdoms used this tax to set themselves apart from the merely rich. They would commission a country home or a manor house whose </a:t>
            </a:r>
            <a:r>
              <a:rPr lang="en-US" sz="2000" dirty="0" smtClean="0">
                <a:hlinkClick r:id="rId4" action="ppaction://hlinkfile" tooltip="Architecture"/>
              </a:rPr>
              <a:t>architecture</a:t>
            </a:r>
            <a:r>
              <a:rPr lang="en-US" sz="2000" dirty="0" smtClean="0"/>
              <a:t> would make the maximum possible use of windows. In extreme cases they would have windows built over structural walls.</a:t>
            </a:r>
          </a:p>
          <a:p>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trends </a:t>
            </a:r>
            <a:endParaRPr lang="en-US" dirty="0"/>
          </a:p>
        </p:txBody>
      </p:sp>
      <p:sp>
        <p:nvSpPr>
          <p:cNvPr id="3" name="Content Placeholder 2"/>
          <p:cNvSpPr>
            <a:spLocks noGrp="1"/>
          </p:cNvSpPr>
          <p:nvPr>
            <p:ph idx="1"/>
          </p:nvPr>
        </p:nvSpPr>
        <p:spPr/>
        <p:txBody>
          <a:bodyPr>
            <a:normAutofit/>
          </a:bodyPr>
          <a:lstStyle/>
          <a:p>
            <a:r>
              <a:rPr lang="en-US" sz="2800" dirty="0" smtClean="0"/>
              <a:t>Trends in Gross Tax Revenue and Tax – GDP Ratio</a:t>
            </a:r>
            <a:endParaRPr lang="en-US" sz="2800" dirty="0"/>
          </a:p>
        </p:txBody>
      </p:sp>
      <p:graphicFrame>
        <p:nvGraphicFramePr>
          <p:cNvPr id="4" name="Table 3"/>
          <p:cNvGraphicFramePr>
            <a:graphicFrameLocks noGrp="1"/>
          </p:cNvGraphicFramePr>
          <p:nvPr/>
        </p:nvGraphicFramePr>
        <p:xfrm>
          <a:off x="1524000" y="2362200"/>
          <a:ext cx="6096000" cy="3048000"/>
        </p:xfrm>
        <a:graphic>
          <a:graphicData uri="http://schemas.openxmlformats.org/drawingml/2006/table">
            <a:tbl>
              <a:tblPr firstRow="1" bandRow="1">
                <a:tableStyleId>{5C22544A-7EE6-4342-B048-85BDC9FD1C3A}</a:tableStyleId>
              </a:tblPr>
              <a:tblGrid>
                <a:gridCol w="2032000"/>
                <a:gridCol w="2032000"/>
                <a:gridCol w="2032000"/>
              </a:tblGrid>
              <a:tr h="762000">
                <a:tc>
                  <a:txBody>
                    <a:bodyPr/>
                    <a:lstStyle/>
                    <a:p>
                      <a:r>
                        <a:rPr lang="en-US" dirty="0" smtClean="0"/>
                        <a:t>Year</a:t>
                      </a:r>
                      <a:endParaRPr lang="en-US" dirty="0"/>
                    </a:p>
                  </a:txBody>
                  <a:tcPr/>
                </a:tc>
                <a:tc>
                  <a:txBody>
                    <a:bodyPr/>
                    <a:lstStyle/>
                    <a:p>
                      <a:r>
                        <a:rPr lang="en-US" dirty="0" smtClean="0"/>
                        <a:t>Tax Revenue</a:t>
                      </a:r>
                      <a:endParaRPr lang="en-US" dirty="0"/>
                    </a:p>
                  </a:txBody>
                  <a:tcPr/>
                </a:tc>
                <a:tc>
                  <a:txBody>
                    <a:bodyPr/>
                    <a:lstStyle/>
                    <a:p>
                      <a:r>
                        <a:rPr lang="en-US" dirty="0" smtClean="0"/>
                        <a:t>% of</a:t>
                      </a:r>
                      <a:r>
                        <a:rPr lang="en-US" baseline="0" dirty="0" smtClean="0"/>
                        <a:t> GDP</a:t>
                      </a:r>
                      <a:endParaRPr lang="en-US" dirty="0"/>
                    </a:p>
                  </a:txBody>
                  <a:tcPr/>
                </a:tc>
              </a:tr>
              <a:tr h="762000">
                <a:tc>
                  <a:txBody>
                    <a:bodyPr/>
                    <a:lstStyle/>
                    <a:p>
                      <a:r>
                        <a:rPr lang="en-US" dirty="0" smtClean="0"/>
                        <a:t>1990-91</a:t>
                      </a:r>
                      <a:endParaRPr lang="en-US" dirty="0"/>
                    </a:p>
                  </a:txBody>
                  <a:tcPr/>
                </a:tc>
                <a:tc>
                  <a:txBody>
                    <a:bodyPr/>
                    <a:lstStyle/>
                    <a:p>
                      <a:r>
                        <a:rPr lang="en-US" dirty="0" smtClean="0"/>
                        <a:t>    57,576</a:t>
                      </a:r>
                      <a:endParaRPr lang="en-US" dirty="0"/>
                    </a:p>
                  </a:txBody>
                  <a:tcPr/>
                </a:tc>
                <a:tc>
                  <a:txBody>
                    <a:bodyPr/>
                    <a:lstStyle/>
                    <a:p>
                      <a:r>
                        <a:rPr lang="en-US" dirty="0" smtClean="0"/>
                        <a:t>10.1</a:t>
                      </a:r>
                      <a:endParaRPr lang="en-US" dirty="0"/>
                    </a:p>
                  </a:txBody>
                  <a:tcPr/>
                </a:tc>
              </a:tr>
              <a:tr h="762000">
                <a:tc>
                  <a:txBody>
                    <a:bodyPr/>
                    <a:lstStyle/>
                    <a:p>
                      <a:r>
                        <a:rPr lang="en-US" dirty="0" smtClean="0"/>
                        <a:t>2002-03</a:t>
                      </a:r>
                      <a:endParaRPr lang="en-US" dirty="0"/>
                    </a:p>
                  </a:txBody>
                  <a:tcPr/>
                </a:tc>
                <a:tc>
                  <a:txBody>
                    <a:bodyPr/>
                    <a:lstStyle/>
                    <a:p>
                      <a:r>
                        <a:rPr lang="en-US" dirty="0" smtClean="0"/>
                        <a:t>2,16,266</a:t>
                      </a:r>
                      <a:endParaRPr lang="en-US" dirty="0"/>
                    </a:p>
                  </a:txBody>
                  <a:tcPr/>
                </a:tc>
                <a:tc>
                  <a:txBody>
                    <a:bodyPr/>
                    <a:lstStyle/>
                    <a:p>
                      <a:r>
                        <a:rPr lang="en-US" dirty="0" smtClean="0"/>
                        <a:t>8.8</a:t>
                      </a:r>
                      <a:endParaRPr lang="en-US" dirty="0"/>
                    </a:p>
                  </a:txBody>
                  <a:tcPr/>
                </a:tc>
              </a:tr>
              <a:tr h="762000">
                <a:tc>
                  <a:txBody>
                    <a:bodyPr/>
                    <a:lstStyle/>
                    <a:p>
                      <a:r>
                        <a:rPr lang="en-US" dirty="0" smtClean="0"/>
                        <a:t>2009-10</a:t>
                      </a:r>
                      <a:endParaRPr lang="en-US" dirty="0"/>
                    </a:p>
                  </a:txBody>
                  <a:tcPr/>
                </a:tc>
                <a:tc>
                  <a:txBody>
                    <a:bodyPr/>
                    <a:lstStyle/>
                    <a:p>
                      <a:r>
                        <a:rPr lang="en-US" dirty="0" smtClean="0"/>
                        <a:t>6,41,979</a:t>
                      </a:r>
                      <a:endParaRPr lang="en-US" dirty="0"/>
                    </a:p>
                  </a:txBody>
                  <a:tcPr/>
                </a:tc>
                <a:tc>
                  <a:txBody>
                    <a:bodyPr/>
                    <a:lstStyle/>
                    <a:p>
                      <a:r>
                        <a:rPr lang="en-US" dirty="0" smtClean="0"/>
                        <a:t>10.4</a:t>
                      </a:r>
                      <a:endParaRPr lang="en-US" dirty="0"/>
                    </a:p>
                  </a:txBody>
                  <a:tcPr/>
                </a:tc>
              </a:tr>
            </a:tbl>
          </a:graphicData>
        </a:graphic>
      </p:graphicFrame>
      <p:pic>
        <p:nvPicPr>
          <p:cNvPr id="5" name="Picture 4" descr="Indian Rupee">
            <a:hlinkClick r:id="rId2" tooltip="&quot;Indian Rupee&quot;"/>
          </p:cNvPr>
          <p:cNvPicPr/>
          <p:nvPr/>
        </p:nvPicPr>
        <p:blipFill>
          <a:blip r:embed="rId3"/>
          <a:srcRect/>
          <a:stretch>
            <a:fillRect/>
          </a:stretch>
        </p:blipFill>
        <p:spPr bwMode="auto">
          <a:xfrm>
            <a:off x="4953000" y="2438400"/>
            <a:ext cx="304800" cy="304800"/>
          </a:xfrm>
          <a:prstGeom prst="rect">
            <a:avLst/>
          </a:prstGeom>
          <a:solidFill>
            <a:srgbClr val="FF0000"/>
          </a:solid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Tax GDP ratio in some countries (2006)</a:t>
            </a:r>
            <a:endParaRPr lang="en-US" dirty="0"/>
          </a:p>
        </p:txBody>
      </p:sp>
      <p:graphicFrame>
        <p:nvGraphicFramePr>
          <p:cNvPr id="4" name="Content Placeholder 3"/>
          <p:cNvGraphicFramePr>
            <a:graphicFrameLocks noGrp="1"/>
          </p:cNvGraphicFramePr>
          <p:nvPr>
            <p:ph idx="1"/>
          </p:nvPr>
        </p:nvGraphicFramePr>
        <p:xfrm>
          <a:off x="457200" y="1600200"/>
          <a:ext cx="8229600" cy="296672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t>Country</a:t>
                      </a:r>
                      <a:endParaRPr lang="en-US" dirty="0"/>
                    </a:p>
                  </a:txBody>
                  <a:tcPr/>
                </a:tc>
                <a:tc>
                  <a:txBody>
                    <a:bodyPr/>
                    <a:lstStyle/>
                    <a:p>
                      <a:r>
                        <a:rPr lang="en-US" dirty="0" smtClean="0"/>
                        <a:t>Tax GDP Ratio</a:t>
                      </a:r>
                      <a:endParaRPr lang="en-US" dirty="0"/>
                    </a:p>
                  </a:txBody>
                  <a:tcPr/>
                </a:tc>
              </a:tr>
              <a:tr h="370840">
                <a:tc>
                  <a:txBody>
                    <a:bodyPr/>
                    <a:lstStyle/>
                    <a:p>
                      <a:r>
                        <a:rPr lang="en-US" dirty="0" smtClean="0"/>
                        <a:t>Australia</a:t>
                      </a:r>
                      <a:endParaRPr lang="en-US" dirty="0"/>
                    </a:p>
                  </a:txBody>
                  <a:tcPr/>
                </a:tc>
                <a:tc>
                  <a:txBody>
                    <a:bodyPr/>
                    <a:lstStyle/>
                    <a:p>
                      <a:r>
                        <a:rPr lang="en-US" dirty="0" smtClean="0"/>
                        <a:t>30.5</a:t>
                      </a:r>
                      <a:endParaRPr lang="en-US" dirty="0"/>
                    </a:p>
                  </a:txBody>
                  <a:tcPr/>
                </a:tc>
              </a:tr>
              <a:tr h="370840">
                <a:tc>
                  <a:txBody>
                    <a:bodyPr/>
                    <a:lstStyle/>
                    <a:p>
                      <a:r>
                        <a:rPr lang="en-US" dirty="0" smtClean="0"/>
                        <a:t>USA</a:t>
                      </a:r>
                      <a:endParaRPr lang="en-US" dirty="0"/>
                    </a:p>
                  </a:txBody>
                  <a:tcPr/>
                </a:tc>
                <a:tc>
                  <a:txBody>
                    <a:bodyPr/>
                    <a:lstStyle/>
                    <a:p>
                      <a:r>
                        <a:rPr lang="en-US" dirty="0" smtClean="0"/>
                        <a:t>28.2</a:t>
                      </a:r>
                      <a:endParaRPr lang="en-US" dirty="0"/>
                    </a:p>
                  </a:txBody>
                  <a:tcPr/>
                </a:tc>
              </a:tr>
              <a:tr h="370840">
                <a:tc>
                  <a:txBody>
                    <a:bodyPr/>
                    <a:lstStyle/>
                    <a:p>
                      <a:r>
                        <a:rPr lang="en-US" dirty="0" smtClean="0"/>
                        <a:t>Sweden</a:t>
                      </a:r>
                      <a:endParaRPr lang="en-US" dirty="0"/>
                    </a:p>
                  </a:txBody>
                  <a:tcPr/>
                </a:tc>
                <a:tc>
                  <a:txBody>
                    <a:bodyPr/>
                    <a:lstStyle/>
                    <a:p>
                      <a:r>
                        <a:rPr lang="en-US" dirty="0" smtClean="0"/>
                        <a:t>49.7</a:t>
                      </a:r>
                      <a:endParaRPr lang="en-US" dirty="0"/>
                    </a:p>
                  </a:txBody>
                  <a:tcPr/>
                </a:tc>
              </a:tr>
              <a:tr h="370840">
                <a:tc>
                  <a:txBody>
                    <a:bodyPr/>
                    <a:lstStyle/>
                    <a:p>
                      <a:r>
                        <a:rPr lang="en-US" dirty="0" smtClean="0"/>
                        <a:t>Sri Lanka</a:t>
                      </a:r>
                      <a:endParaRPr lang="en-US" dirty="0"/>
                    </a:p>
                  </a:txBody>
                  <a:tcPr/>
                </a:tc>
                <a:tc>
                  <a:txBody>
                    <a:bodyPr/>
                    <a:lstStyle/>
                    <a:p>
                      <a:r>
                        <a:rPr lang="en-US" dirty="0" smtClean="0"/>
                        <a:t>15.3</a:t>
                      </a:r>
                      <a:endParaRPr lang="en-US" dirty="0"/>
                    </a:p>
                  </a:txBody>
                  <a:tcPr/>
                </a:tc>
              </a:tr>
              <a:tr h="370840">
                <a:tc>
                  <a:txBody>
                    <a:bodyPr/>
                    <a:lstStyle/>
                    <a:p>
                      <a:r>
                        <a:rPr lang="en-US" dirty="0" smtClean="0"/>
                        <a:t>Pakistan</a:t>
                      </a:r>
                      <a:endParaRPr lang="en-US" dirty="0"/>
                    </a:p>
                  </a:txBody>
                  <a:tcPr/>
                </a:tc>
                <a:tc>
                  <a:txBody>
                    <a:bodyPr/>
                    <a:lstStyle/>
                    <a:p>
                      <a:r>
                        <a:rPr lang="en-US" dirty="0" smtClean="0"/>
                        <a:t>10.7</a:t>
                      </a:r>
                      <a:endParaRPr lang="en-US" dirty="0"/>
                    </a:p>
                  </a:txBody>
                  <a:tcPr/>
                </a:tc>
              </a:tr>
              <a:tr h="370840">
                <a:tc>
                  <a:txBody>
                    <a:bodyPr/>
                    <a:lstStyle/>
                    <a:p>
                      <a:r>
                        <a:rPr lang="en-US" dirty="0" smtClean="0"/>
                        <a:t>China</a:t>
                      </a:r>
                      <a:endParaRPr lang="en-US" dirty="0"/>
                    </a:p>
                  </a:txBody>
                  <a:tcPr/>
                </a:tc>
                <a:tc>
                  <a:txBody>
                    <a:bodyPr/>
                    <a:lstStyle/>
                    <a:p>
                      <a:r>
                        <a:rPr lang="en-US" dirty="0" smtClean="0"/>
                        <a:t>17.0</a:t>
                      </a:r>
                      <a:endParaRPr lang="en-US" dirty="0"/>
                    </a:p>
                  </a:txBody>
                  <a:tcPr/>
                </a:tc>
              </a:tr>
              <a:tr h="370840">
                <a:tc>
                  <a:txBody>
                    <a:bodyPr/>
                    <a:lstStyle/>
                    <a:p>
                      <a:r>
                        <a:rPr lang="en-US" dirty="0" smtClean="0"/>
                        <a:t>India</a:t>
                      </a:r>
                      <a:endParaRPr lang="en-US" dirty="0"/>
                    </a:p>
                  </a:txBody>
                  <a:tcPr/>
                </a:tc>
                <a:tc>
                  <a:txBody>
                    <a:bodyPr/>
                    <a:lstStyle/>
                    <a:p>
                      <a:r>
                        <a:rPr lang="en-US" dirty="0" smtClean="0"/>
                        <a:t>10.0</a:t>
                      </a:r>
                      <a:endParaRPr lang="en-US" dirty="0"/>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Tax GDP ratio in some countries (2006)</a:t>
            </a:r>
            <a:endParaRPr lang="en-US" dirty="0"/>
          </a:p>
        </p:txBody>
      </p:sp>
      <p:graphicFrame>
        <p:nvGraphicFramePr>
          <p:cNvPr id="5" name="Content Placeholder 4"/>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Changing Share of direct and indirect taxes</a:t>
            </a:r>
            <a:br>
              <a:rPr lang="en-US" sz="3200" dirty="0" smtClean="0"/>
            </a:br>
            <a:r>
              <a:rPr lang="en-US" sz="3200" dirty="0" smtClean="0"/>
              <a:t>                                             </a:t>
            </a:r>
            <a:r>
              <a:rPr lang="en-US" sz="2400" dirty="0" smtClean="0">
                <a:solidFill>
                  <a:srgbClr val="FF0000"/>
                </a:solidFill>
              </a:rPr>
              <a:t>(% of Total Taxes)</a:t>
            </a:r>
            <a:endParaRPr lang="en-US" sz="2400" dirty="0">
              <a:solidFill>
                <a:srgbClr val="FF0000"/>
              </a:solidFill>
            </a:endParaRPr>
          </a:p>
        </p:txBody>
      </p:sp>
      <p:graphicFrame>
        <p:nvGraphicFramePr>
          <p:cNvPr id="4" name="Content Placeholder 3"/>
          <p:cNvGraphicFramePr>
            <a:graphicFrameLocks noGrp="1"/>
          </p:cNvGraphicFramePr>
          <p:nvPr>
            <p:ph idx="1"/>
          </p:nvPr>
        </p:nvGraphicFramePr>
        <p:xfrm>
          <a:off x="457200" y="1600200"/>
          <a:ext cx="8229600" cy="148336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en-US" dirty="0" smtClean="0"/>
                        <a:t>Year</a:t>
                      </a:r>
                      <a:endParaRPr lang="en-US" dirty="0"/>
                    </a:p>
                  </a:txBody>
                  <a:tcPr/>
                </a:tc>
                <a:tc>
                  <a:txBody>
                    <a:bodyPr/>
                    <a:lstStyle/>
                    <a:p>
                      <a:r>
                        <a:rPr lang="en-US" dirty="0" smtClean="0"/>
                        <a:t>Direct</a:t>
                      </a:r>
                      <a:r>
                        <a:rPr lang="en-US" baseline="0" dirty="0" smtClean="0"/>
                        <a:t> Taxes</a:t>
                      </a:r>
                      <a:endParaRPr lang="en-US" dirty="0"/>
                    </a:p>
                  </a:txBody>
                  <a:tcPr/>
                </a:tc>
                <a:tc>
                  <a:txBody>
                    <a:bodyPr/>
                    <a:lstStyle/>
                    <a:p>
                      <a:r>
                        <a:rPr lang="en-US" dirty="0" smtClean="0"/>
                        <a:t>Indirect Taxes</a:t>
                      </a:r>
                      <a:endParaRPr lang="en-US" dirty="0"/>
                    </a:p>
                  </a:txBody>
                  <a:tcPr/>
                </a:tc>
              </a:tr>
              <a:tr h="370840">
                <a:tc>
                  <a:txBody>
                    <a:bodyPr/>
                    <a:lstStyle/>
                    <a:p>
                      <a:r>
                        <a:rPr lang="en-US" dirty="0" smtClean="0"/>
                        <a:t>1990</a:t>
                      </a:r>
                      <a:r>
                        <a:rPr lang="en-US" baseline="0" dirty="0" smtClean="0"/>
                        <a:t> -91</a:t>
                      </a:r>
                      <a:endParaRPr lang="en-US" dirty="0"/>
                    </a:p>
                  </a:txBody>
                  <a:tcPr/>
                </a:tc>
                <a:tc>
                  <a:txBody>
                    <a:bodyPr/>
                    <a:lstStyle/>
                    <a:p>
                      <a:r>
                        <a:rPr lang="en-US" dirty="0" smtClean="0"/>
                        <a:t>19.1</a:t>
                      </a:r>
                      <a:endParaRPr lang="en-US" dirty="0"/>
                    </a:p>
                  </a:txBody>
                  <a:tcPr/>
                </a:tc>
                <a:tc>
                  <a:txBody>
                    <a:bodyPr/>
                    <a:lstStyle/>
                    <a:p>
                      <a:r>
                        <a:rPr lang="en-US" dirty="0" smtClean="0"/>
                        <a:t>80.9</a:t>
                      </a:r>
                      <a:endParaRPr lang="en-US" dirty="0"/>
                    </a:p>
                  </a:txBody>
                  <a:tcPr/>
                </a:tc>
              </a:tr>
              <a:tr h="370840">
                <a:tc>
                  <a:txBody>
                    <a:bodyPr/>
                    <a:lstStyle/>
                    <a:p>
                      <a:r>
                        <a:rPr lang="en-US" dirty="0" smtClean="0"/>
                        <a:t>2004-05</a:t>
                      </a:r>
                      <a:endParaRPr lang="en-US" dirty="0"/>
                    </a:p>
                  </a:txBody>
                  <a:tcPr/>
                </a:tc>
                <a:tc>
                  <a:txBody>
                    <a:bodyPr/>
                    <a:lstStyle/>
                    <a:p>
                      <a:r>
                        <a:rPr lang="en-US" dirty="0" smtClean="0"/>
                        <a:t>43.1</a:t>
                      </a:r>
                      <a:endParaRPr lang="en-US" dirty="0"/>
                    </a:p>
                  </a:txBody>
                  <a:tcPr/>
                </a:tc>
                <a:tc>
                  <a:txBody>
                    <a:bodyPr/>
                    <a:lstStyle/>
                    <a:p>
                      <a:r>
                        <a:rPr lang="en-US" dirty="0" smtClean="0"/>
                        <a:t>56.1</a:t>
                      </a:r>
                      <a:endParaRPr lang="en-US" dirty="0"/>
                    </a:p>
                  </a:txBody>
                  <a:tcPr/>
                </a:tc>
              </a:tr>
              <a:tr h="370840">
                <a:tc>
                  <a:txBody>
                    <a:bodyPr/>
                    <a:lstStyle/>
                    <a:p>
                      <a:r>
                        <a:rPr lang="en-US" dirty="0" smtClean="0"/>
                        <a:t>2009-10</a:t>
                      </a:r>
                      <a:endParaRPr lang="en-US" dirty="0"/>
                    </a:p>
                  </a:txBody>
                  <a:tcPr/>
                </a:tc>
                <a:tc>
                  <a:txBody>
                    <a:bodyPr/>
                    <a:lstStyle/>
                    <a:p>
                      <a:r>
                        <a:rPr lang="en-US" dirty="0" smtClean="0"/>
                        <a:t>57.7</a:t>
                      </a:r>
                      <a:endParaRPr lang="en-US" dirty="0"/>
                    </a:p>
                  </a:txBody>
                  <a:tcPr/>
                </a:tc>
                <a:tc>
                  <a:txBody>
                    <a:bodyPr/>
                    <a:lstStyle/>
                    <a:p>
                      <a:r>
                        <a:rPr lang="en-US" dirty="0" smtClean="0"/>
                        <a:t>42.0</a:t>
                      </a:r>
                      <a:endParaRPr lang="en-US" dirty="0"/>
                    </a:p>
                  </a:txBody>
                  <a:tcPr/>
                </a:tc>
              </a:tr>
            </a:tbl>
          </a:graphicData>
        </a:graphic>
      </p:graphicFrame>
      <p:graphicFrame>
        <p:nvGraphicFramePr>
          <p:cNvPr id="5" name="Chart 4"/>
          <p:cNvGraphicFramePr/>
          <p:nvPr/>
        </p:nvGraphicFramePr>
        <p:xfrm>
          <a:off x="1752600" y="3124200"/>
          <a:ext cx="5257800" cy="3200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TotalTime>
  <Words>1042</Words>
  <Application>Microsoft Office PowerPoint</Application>
  <PresentationFormat>On-screen Show (4:3)</PresentationFormat>
  <Paragraphs>239</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Slide 1</vt:lpstr>
      <vt:lpstr>Changing Trends in tax and non tax revenue in India.</vt:lpstr>
      <vt:lpstr>Slide 3</vt:lpstr>
      <vt:lpstr>Slide 4</vt:lpstr>
      <vt:lpstr>Slide 5</vt:lpstr>
      <vt:lpstr>Important trends </vt:lpstr>
      <vt:lpstr>Tax GDP ratio in some countries (2006)</vt:lpstr>
      <vt:lpstr>Tax GDP ratio in some countries (2006)</vt:lpstr>
      <vt:lpstr>Changing Share of direct and indirect taxes                                              (% of Total Taxes)</vt:lpstr>
      <vt:lpstr>Major Direct taxes:</vt:lpstr>
      <vt:lpstr>Slide 11</vt:lpstr>
      <vt:lpstr>Slide 12</vt:lpstr>
      <vt:lpstr>Trends in indirect taxes</vt:lpstr>
      <vt:lpstr>Slide 14</vt:lpstr>
      <vt:lpstr>Customs duty</vt:lpstr>
      <vt:lpstr>Service tax</vt:lpstr>
      <vt:lpstr>Slide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Changing Trends in tax and non tax revenue in India.</dc:title>
  <dc:creator/>
  <cp:lastModifiedBy>.</cp:lastModifiedBy>
  <cp:revision>35</cp:revision>
  <dcterms:created xsi:type="dcterms:W3CDTF">2006-08-16T00:00:00Z</dcterms:created>
  <dcterms:modified xsi:type="dcterms:W3CDTF">2010-09-05T17:45:46Z</dcterms:modified>
</cp:coreProperties>
</file>